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407" r:id="rId3"/>
    <p:sldId id="408" r:id="rId4"/>
    <p:sldId id="409" r:id="rId5"/>
    <p:sldId id="411" r:id="rId6"/>
    <p:sldId id="393" r:id="rId7"/>
    <p:sldId id="266" r:id="rId8"/>
    <p:sldId id="267" r:id="rId9"/>
    <p:sldId id="279" r:id="rId10"/>
    <p:sldId id="280" r:id="rId11"/>
    <p:sldId id="291" r:id="rId12"/>
    <p:sldId id="281" r:id="rId13"/>
    <p:sldId id="292" r:id="rId14"/>
    <p:sldId id="257" r:id="rId15"/>
    <p:sldId id="258" r:id="rId16"/>
    <p:sldId id="259" r:id="rId17"/>
    <p:sldId id="260" r:id="rId18"/>
    <p:sldId id="268" r:id="rId19"/>
    <p:sldId id="299" r:id="rId20"/>
    <p:sldId id="298" r:id="rId21"/>
    <p:sldId id="297" r:id="rId22"/>
    <p:sldId id="345" r:id="rId23"/>
    <p:sldId id="313" r:id="rId24"/>
    <p:sldId id="374" r:id="rId25"/>
    <p:sldId id="375" r:id="rId26"/>
    <p:sldId id="397" r:id="rId27"/>
    <p:sldId id="376" r:id="rId28"/>
    <p:sldId id="396" r:id="rId29"/>
    <p:sldId id="350" r:id="rId30"/>
    <p:sldId id="351" r:id="rId31"/>
    <p:sldId id="402" r:id="rId32"/>
    <p:sldId id="349" r:id="rId33"/>
    <p:sldId id="263" r:id="rId34"/>
    <p:sldId id="262" r:id="rId35"/>
    <p:sldId id="265" r:id="rId36"/>
    <p:sldId id="271" r:id="rId37"/>
    <p:sldId id="273" r:id="rId38"/>
    <p:sldId id="261" r:id="rId39"/>
    <p:sldId id="283" r:id="rId40"/>
    <p:sldId id="284" r:id="rId41"/>
    <p:sldId id="285" r:id="rId42"/>
    <p:sldId id="282" r:id="rId43"/>
    <p:sldId id="286" r:id="rId44"/>
    <p:sldId id="404" r:id="rId45"/>
    <p:sldId id="300" r:id="rId46"/>
    <p:sldId id="302"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9"/>
    <p:restoredTop sz="94676"/>
  </p:normalViewPr>
  <p:slideViewPr>
    <p:cSldViewPr snapToGrid="0" snapToObjects="1">
      <p:cViewPr varScale="1">
        <p:scale>
          <a:sx n="71" d="100"/>
          <a:sy n="71" d="100"/>
        </p:scale>
        <p:origin x="54" y="8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D7408-C632-4B79-8764-DD7A442BA92A}"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AFD56342-6952-4794-B666-1606F870E206}">
      <dgm:prSet phldrT="[Text]"/>
      <dgm:spPr/>
      <dgm:t>
        <a:bodyPr/>
        <a:lstStyle/>
        <a:p>
          <a:r>
            <a:rPr lang="en-US" dirty="0"/>
            <a:t>Big Data</a:t>
          </a:r>
        </a:p>
      </dgm:t>
    </dgm:pt>
    <dgm:pt modelId="{C55A6962-2176-49DF-874C-F29BED1DD8DC}" type="parTrans" cxnId="{323BD8E8-35B9-495E-97D7-B3B02016F1AE}">
      <dgm:prSet/>
      <dgm:spPr/>
      <dgm:t>
        <a:bodyPr/>
        <a:lstStyle/>
        <a:p>
          <a:endParaRPr lang="en-US"/>
        </a:p>
      </dgm:t>
    </dgm:pt>
    <dgm:pt modelId="{7364FD29-E52E-4536-8209-C2A3C78D4DD8}" type="sibTrans" cxnId="{323BD8E8-35B9-495E-97D7-B3B02016F1AE}">
      <dgm:prSet/>
      <dgm:spPr/>
      <dgm:t>
        <a:bodyPr/>
        <a:lstStyle/>
        <a:p>
          <a:endParaRPr lang="en-US"/>
        </a:p>
      </dgm:t>
    </dgm:pt>
    <dgm:pt modelId="{8DF81B24-9A9E-4887-A1F8-585AD25651CA}">
      <dgm:prSet phldrT="[Text]"/>
      <dgm:spPr>
        <a:solidFill>
          <a:srgbClr val="92D050"/>
        </a:solidFill>
      </dgm:spPr>
      <dgm:t>
        <a:bodyPr/>
        <a:lstStyle/>
        <a:p>
          <a:r>
            <a:rPr lang="en-US" b="1" dirty="0"/>
            <a:t>Volume</a:t>
          </a:r>
        </a:p>
        <a:p>
          <a:r>
            <a:rPr lang="en-US" dirty="0"/>
            <a:t>Scale of data</a:t>
          </a:r>
        </a:p>
      </dgm:t>
    </dgm:pt>
    <dgm:pt modelId="{205605D3-E338-4777-B0A6-F281927EF7A7}" type="parTrans" cxnId="{1122F4D2-0FA0-44E8-AE89-6362D8B34065}">
      <dgm:prSet/>
      <dgm:spPr/>
      <dgm:t>
        <a:bodyPr/>
        <a:lstStyle/>
        <a:p>
          <a:endParaRPr lang="en-US"/>
        </a:p>
      </dgm:t>
    </dgm:pt>
    <dgm:pt modelId="{1C7138EF-069F-4CA1-906B-B4A7612087B3}" type="sibTrans" cxnId="{1122F4D2-0FA0-44E8-AE89-6362D8B34065}">
      <dgm:prSet/>
      <dgm:spPr/>
      <dgm:t>
        <a:bodyPr/>
        <a:lstStyle/>
        <a:p>
          <a:endParaRPr lang="en-US"/>
        </a:p>
      </dgm:t>
    </dgm:pt>
    <dgm:pt modelId="{26913672-C30F-4771-8CA1-5EB363380707}">
      <dgm:prSet phldrT="[Text]"/>
      <dgm:spPr>
        <a:solidFill>
          <a:schemeClr val="accent2"/>
        </a:solidFill>
      </dgm:spPr>
      <dgm:t>
        <a:bodyPr/>
        <a:lstStyle/>
        <a:p>
          <a:r>
            <a:rPr lang="en-US" b="1" dirty="0"/>
            <a:t>Velocity</a:t>
          </a:r>
        </a:p>
        <a:p>
          <a:pPr lvl="0"/>
          <a:r>
            <a:rPr lang="en-US" dirty="0"/>
            <a:t>Analysis of streaming data</a:t>
          </a:r>
        </a:p>
      </dgm:t>
    </dgm:pt>
    <dgm:pt modelId="{BFE7BE17-B451-46CE-B3C5-58E1881B6EF7}" type="parTrans" cxnId="{6706614D-55EC-40FE-85EF-17F7F5BA5ECD}">
      <dgm:prSet/>
      <dgm:spPr/>
      <dgm:t>
        <a:bodyPr/>
        <a:lstStyle/>
        <a:p>
          <a:endParaRPr lang="en-US"/>
        </a:p>
      </dgm:t>
    </dgm:pt>
    <dgm:pt modelId="{58E9E8E4-BC05-440E-9A81-D9D44148B72A}" type="sibTrans" cxnId="{6706614D-55EC-40FE-85EF-17F7F5BA5ECD}">
      <dgm:prSet/>
      <dgm:spPr/>
      <dgm:t>
        <a:bodyPr/>
        <a:lstStyle/>
        <a:p>
          <a:endParaRPr lang="en-US"/>
        </a:p>
      </dgm:t>
    </dgm:pt>
    <dgm:pt modelId="{DE4066A2-8225-4D4A-8D0E-A8E444A3F7BB}">
      <dgm:prSet phldrT="[Text]"/>
      <dgm:spPr>
        <a:solidFill>
          <a:schemeClr val="accent3">
            <a:lumMod val="75000"/>
          </a:schemeClr>
        </a:solidFill>
      </dgm:spPr>
      <dgm:t>
        <a:bodyPr/>
        <a:lstStyle/>
        <a:p>
          <a:r>
            <a:rPr lang="en-US" b="1" dirty="0"/>
            <a:t>Variety</a:t>
          </a:r>
        </a:p>
        <a:p>
          <a:r>
            <a:rPr lang="en-US" dirty="0"/>
            <a:t>Different forms of data</a:t>
          </a:r>
        </a:p>
      </dgm:t>
    </dgm:pt>
    <dgm:pt modelId="{AA985AC4-CDAD-43BF-B36D-C62B21197804}" type="parTrans" cxnId="{10F91D68-5D88-47F5-981C-7B6F3A997415}">
      <dgm:prSet/>
      <dgm:spPr/>
      <dgm:t>
        <a:bodyPr/>
        <a:lstStyle/>
        <a:p>
          <a:endParaRPr lang="en-US"/>
        </a:p>
      </dgm:t>
    </dgm:pt>
    <dgm:pt modelId="{60DAEFEC-D448-4E86-BF1D-5D54603DBFC9}" type="sibTrans" cxnId="{10F91D68-5D88-47F5-981C-7B6F3A997415}">
      <dgm:prSet/>
      <dgm:spPr/>
      <dgm:t>
        <a:bodyPr/>
        <a:lstStyle/>
        <a:p>
          <a:endParaRPr lang="en-US"/>
        </a:p>
      </dgm:t>
    </dgm:pt>
    <dgm:pt modelId="{9F57F1E9-A7CC-441B-AE84-7DBB619484B2}">
      <dgm:prSet phldrT="[Text]"/>
      <dgm:spPr>
        <a:solidFill>
          <a:srgbClr val="00B0F0"/>
        </a:solidFill>
      </dgm:spPr>
      <dgm:t>
        <a:bodyPr/>
        <a:lstStyle/>
        <a:p>
          <a:r>
            <a:rPr lang="en-US" b="1" dirty="0"/>
            <a:t>Veracity</a:t>
          </a:r>
        </a:p>
        <a:p>
          <a:pPr lvl="0"/>
          <a:r>
            <a:rPr lang="en-US" b="0" dirty="0"/>
            <a:t>Uncertainty of data</a:t>
          </a:r>
        </a:p>
      </dgm:t>
    </dgm:pt>
    <dgm:pt modelId="{E4426B71-32CF-4087-AF87-AC451A18A2EA}" type="parTrans" cxnId="{F5D56DD6-2BB6-4060-8FF5-A7AD8C62BCB7}">
      <dgm:prSet/>
      <dgm:spPr/>
      <dgm:t>
        <a:bodyPr/>
        <a:lstStyle/>
        <a:p>
          <a:endParaRPr lang="en-US"/>
        </a:p>
      </dgm:t>
    </dgm:pt>
    <dgm:pt modelId="{E48ECCDB-D201-4210-ACF6-EC862642D8EC}" type="sibTrans" cxnId="{F5D56DD6-2BB6-4060-8FF5-A7AD8C62BCB7}">
      <dgm:prSet/>
      <dgm:spPr/>
      <dgm:t>
        <a:bodyPr/>
        <a:lstStyle/>
        <a:p>
          <a:endParaRPr lang="en-US"/>
        </a:p>
      </dgm:t>
    </dgm:pt>
    <dgm:pt modelId="{44834216-137E-4C98-9A8B-75317695C5D1}" type="pres">
      <dgm:prSet presAssocID="{AEBD7408-C632-4B79-8764-DD7A442BA92A}" presName="diagram" presStyleCnt="0">
        <dgm:presLayoutVars>
          <dgm:chMax val="1"/>
          <dgm:dir/>
          <dgm:animLvl val="ctr"/>
          <dgm:resizeHandles val="exact"/>
        </dgm:presLayoutVars>
      </dgm:prSet>
      <dgm:spPr/>
    </dgm:pt>
    <dgm:pt modelId="{4AC3D5F4-9AD7-4AD4-92DA-0CBD4437FB7C}" type="pres">
      <dgm:prSet presAssocID="{AEBD7408-C632-4B79-8764-DD7A442BA92A}" presName="matrix" presStyleCnt="0"/>
      <dgm:spPr/>
    </dgm:pt>
    <dgm:pt modelId="{420397D2-A416-412D-ADA6-722BDAB20B54}" type="pres">
      <dgm:prSet presAssocID="{AEBD7408-C632-4B79-8764-DD7A442BA92A}" presName="tile1" presStyleLbl="node1" presStyleIdx="0" presStyleCnt="4"/>
      <dgm:spPr/>
    </dgm:pt>
    <dgm:pt modelId="{949125F2-5B82-4733-B183-0EC951F4987E}" type="pres">
      <dgm:prSet presAssocID="{AEBD7408-C632-4B79-8764-DD7A442BA92A}" presName="tile1text" presStyleLbl="node1" presStyleIdx="0" presStyleCnt="4">
        <dgm:presLayoutVars>
          <dgm:chMax val="0"/>
          <dgm:chPref val="0"/>
          <dgm:bulletEnabled val="1"/>
        </dgm:presLayoutVars>
      </dgm:prSet>
      <dgm:spPr/>
    </dgm:pt>
    <dgm:pt modelId="{2B6E4508-25F0-4268-9A79-AA08363F1247}" type="pres">
      <dgm:prSet presAssocID="{AEBD7408-C632-4B79-8764-DD7A442BA92A}" presName="tile2" presStyleLbl="node1" presStyleIdx="1" presStyleCnt="4"/>
      <dgm:spPr/>
    </dgm:pt>
    <dgm:pt modelId="{BCEEB6D4-ADE6-403E-A214-4AB746DCD53B}" type="pres">
      <dgm:prSet presAssocID="{AEBD7408-C632-4B79-8764-DD7A442BA92A}" presName="tile2text" presStyleLbl="node1" presStyleIdx="1" presStyleCnt="4">
        <dgm:presLayoutVars>
          <dgm:chMax val="0"/>
          <dgm:chPref val="0"/>
          <dgm:bulletEnabled val="1"/>
        </dgm:presLayoutVars>
      </dgm:prSet>
      <dgm:spPr/>
    </dgm:pt>
    <dgm:pt modelId="{D953AC78-E10D-4CBD-AC9F-6EBD56BD2FDE}" type="pres">
      <dgm:prSet presAssocID="{AEBD7408-C632-4B79-8764-DD7A442BA92A}" presName="tile3" presStyleLbl="node1" presStyleIdx="2" presStyleCnt="4"/>
      <dgm:spPr/>
    </dgm:pt>
    <dgm:pt modelId="{D69ABD3F-883E-4D83-BF31-4FF48F309ABE}" type="pres">
      <dgm:prSet presAssocID="{AEBD7408-C632-4B79-8764-DD7A442BA92A}" presName="tile3text" presStyleLbl="node1" presStyleIdx="2" presStyleCnt="4">
        <dgm:presLayoutVars>
          <dgm:chMax val="0"/>
          <dgm:chPref val="0"/>
          <dgm:bulletEnabled val="1"/>
        </dgm:presLayoutVars>
      </dgm:prSet>
      <dgm:spPr/>
    </dgm:pt>
    <dgm:pt modelId="{0C843AF3-13AF-4F4A-81FE-E17B1A11DF00}" type="pres">
      <dgm:prSet presAssocID="{AEBD7408-C632-4B79-8764-DD7A442BA92A}" presName="tile4" presStyleLbl="node1" presStyleIdx="3" presStyleCnt="4"/>
      <dgm:spPr/>
    </dgm:pt>
    <dgm:pt modelId="{202E8D3A-E1CE-46BB-9608-AFBAEB9F9309}" type="pres">
      <dgm:prSet presAssocID="{AEBD7408-C632-4B79-8764-DD7A442BA92A}" presName="tile4text" presStyleLbl="node1" presStyleIdx="3" presStyleCnt="4">
        <dgm:presLayoutVars>
          <dgm:chMax val="0"/>
          <dgm:chPref val="0"/>
          <dgm:bulletEnabled val="1"/>
        </dgm:presLayoutVars>
      </dgm:prSet>
      <dgm:spPr/>
    </dgm:pt>
    <dgm:pt modelId="{5AB868B2-8BB7-4C08-85B4-354DB5A216E2}" type="pres">
      <dgm:prSet presAssocID="{AEBD7408-C632-4B79-8764-DD7A442BA92A}" presName="centerTile" presStyleLbl="fgShp" presStyleIdx="0" presStyleCnt="1">
        <dgm:presLayoutVars>
          <dgm:chMax val="0"/>
          <dgm:chPref val="0"/>
        </dgm:presLayoutVars>
      </dgm:prSet>
      <dgm:spPr/>
    </dgm:pt>
  </dgm:ptLst>
  <dgm:cxnLst>
    <dgm:cxn modelId="{C74ED233-4A83-4FFF-8DF6-0A49EE1BE992}" type="presOf" srcId="{AFD56342-6952-4794-B666-1606F870E206}" destId="{5AB868B2-8BB7-4C08-85B4-354DB5A216E2}" srcOrd="0" destOrd="0" presId="urn:microsoft.com/office/officeart/2005/8/layout/matrix1"/>
    <dgm:cxn modelId="{B00C5135-5E3D-4B49-B28F-0A6C669F74EC}" type="presOf" srcId="{8DF81B24-9A9E-4887-A1F8-585AD25651CA}" destId="{949125F2-5B82-4733-B183-0EC951F4987E}" srcOrd="1" destOrd="0" presId="urn:microsoft.com/office/officeart/2005/8/layout/matrix1"/>
    <dgm:cxn modelId="{7C4EE740-0FF0-4B8C-80FA-43ED044616AE}" type="presOf" srcId="{26913672-C30F-4771-8CA1-5EB363380707}" destId="{2B6E4508-25F0-4268-9A79-AA08363F1247}" srcOrd="0" destOrd="0" presId="urn:microsoft.com/office/officeart/2005/8/layout/matrix1"/>
    <dgm:cxn modelId="{10F91D68-5D88-47F5-981C-7B6F3A997415}" srcId="{AFD56342-6952-4794-B666-1606F870E206}" destId="{DE4066A2-8225-4D4A-8D0E-A8E444A3F7BB}" srcOrd="2" destOrd="0" parTransId="{AA985AC4-CDAD-43BF-B36D-C62B21197804}" sibTransId="{60DAEFEC-D448-4E86-BF1D-5D54603DBFC9}"/>
    <dgm:cxn modelId="{6706614D-55EC-40FE-85EF-17F7F5BA5ECD}" srcId="{AFD56342-6952-4794-B666-1606F870E206}" destId="{26913672-C30F-4771-8CA1-5EB363380707}" srcOrd="1" destOrd="0" parTransId="{BFE7BE17-B451-46CE-B3C5-58E1881B6EF7}" sibTransId="{58E9E8E4-BC05-440E-9A81-D9D44148B72A}"/>
    <dgm:cxn modelId="{86841B4F-EB91-444F-84BF-2439B3EF3A43}" type="presOf" srcId="{9F57F1E9-A7CC-441B-AE84-7DBB619484B2}" destId="{202E8D3A-E1CE-46BB-9608-AFBAEB9F9309}" srcOrd="1" destOrd="0" presId="urn:microsoft.com/office/officeart/2005/8/layout/matrix1"/>
    <dgm:cxn modelId="{77FFAD84-C691-4802-B8FB-2433ACA38D0D}" type="presOf" srcId="{9F57F1E9-A7CC-441B-AE84-7DBB619484B2}" destId="{0C843AF3-13AF-4F4A-81FE-E17B1A11DF00}" srcOrd="0" destOrd="0" presId="urn:microsoft.com/office/officeart/2005/8/layout/matrix1"/>
    <dgm:cxn modelId="{79DB0085-65E0-45DE-871E-BD5F6C39670A}" type="presOf" srcId="{26913672-C30F-4771-8CA1-5EB363380707}" destId="{BCEEB6D4-ADE6-403E-A214-4AB746DCD53B}" srcOrd="1" destOrd="0" presId="urn:microsoft.com/office/officeart/2005/8/layout/matrix1"/>
    <dgm:cxn modelId="{E46E82AC-2C3E-40AB-8F7B-C6F4B5035912}" type="presOf" srcId="{DE4066A2-8225-4D4A-8D0E-A8E444A3F7BB}" destId="{D69ABD3F-883E-4D83-BF31-4FF48F309ABE}" srcOrd="1" destOrd="0" presId="urn:microsoft.com/office/officeart/2005/8/layout/matrix1"/>
    <dgm:cxn modelId="{B6607BB5-03F6-4FEE-B34C-CDC8A7A83391}" type="presOf" srcId="{DE4066A2-8225-4D4A-8D0E-A8E444A3F7BB}" destId="{D953AC78-E10D-4CBD-AC9F-6EBD56BD2FDE}" srcOrd="0" destOrd="0" presId="urn:microsoft.com/office/officeart/2005/8/layout/matrix1"/>
    <dgm:cxn modelId="{469901BF-E744-4AEF-B426-22FC000B6810}" type="presOf" srcId="{8DF81B24-9A9E-4887-A1F8-585AD25651CA}" destId="{420397D2-A416-412D-ADA6-722BDAB20B54}" srcOrd="0" destOrd="0" presId="urn:microsoft.com/office/officeart/2005/8/layout/matrix1"/>
    <dgm:cxn modelId="{AF1E3CD0-1086-4BA3-AB94-523462FD8221}" type="presOf" srcId="{AEBD7408-C632-4B79-8764-DD7A442BA92A}" destId="{44834216-137E-4C98-9A8B-75317695C5D1}" srcOrd="0" destOrd="0" presId="urn:microsoft.com/office/officeart/2005/8/layout/matrix1"/>
    <dgm:cxn modelId="{1122F4D2-0FA0-44E8-AE89-6362D8B34065}" srcId="{AFD56342-6952-4794-B666-1606F870E206}" destId="{8DF81B24-9A9E-4887-A1F8-585AD25651CA}" srcOrd="0" destOrd="0" parTransId="{205605D3-E338-4777-B0A6-F281927EF7A7}" sibTransId="{1C7138EF-069F-4CA1-906B-B4A7612087B3}"/>
    <dgm:cxn modelId="{F5D56DD6-2BB6-4060-8FF5-A7AD8C62BCB7}" srcId="{AFD56342-6952-4794-B666-1606F870E206}" destId="{9F57F1E9-A7CC-441B-AE84-7DBB619484B2}" srcOrd="3" destOrd="0" parTransId="{E4426B71-32CF-4087-AF87-AC451A18A2EA}" sibTransId="{E48ECCDB-D201-4210-ACF6-EC862642D8EC}"/>
    <dgm:cxn modelId="{323BD8E8-35B9-495E-97D7-B3B02016F1AE}" srcId="{AEBD7408-C632-4B79-8764-DD7A442BA92A}" destId="{AFD56342-6952-4794-B666-1606F870E206}" srcOrd="0" destOrd="0" parTransId="{C55A6962-2176-49DF-874C-F29BED1DD8DC}" sibTransId="{7364FD29-E52E-4536-8209-C2A3C78D4DD8}"/>
    <dgm:cxn modelId="{3C01C1E2-21CE-4FEF-862C-25B109BA6703}" type="presParOf" srcId="{44834216-137E-4C98-9A8B-75317695C5D1}" destId="{4AC3D5F4-9AD7-4AD4-92DA-0CBD4437FB7C}" srcOrd="0" destOrd="0" presId="urn:microsoft.com/office/officeart/2005/8/layout/matrix1"/>
    <dgm:cxn modelId="{FBF3E0A9-0C0A-4E3D-A866-E895B36B13DF}" type="presParOf" srcId="{4AC3D5F4-9AD7-4AD4-92DA-0CBD4437FB7C}" destId="{420397D2-A416-412D-ADA6-722BDAB20B54}" srcOrd="0" destOrd="0" presId="urn:microsoft.com/office/officeart/2005/8/layout/matrix1"/>
    <dgm:cxn modelId="{4874E48E-4668-471A-91E6-9FF8D03F3924}" type="presParOf" srcId="{4AC3D5F4-9AD7-4AD4-92DA-0CBD4437FB7C}" destId="{949125F2-5B82-4733-B183-0EC951F4987E}" srcOrd="1" destOrd="0" presId="urn:microsoft.com/office/officeart/2005/8/layout/matrix1"/>
    <dgm:cxn modelId="{D59967BB-B691-4074-9DB8-43EA24159567}" type="presParOf" srcId="{4AC3D5F4-9AD7-4AD4-92DA-0CBD4437FB7C}" destId="{2B6E4508-25F0-4268-9A79-AA08363F1247}" srcOrd="2" destOrd="0" presId="urn:microsoft.com/office/officeart/2005/8/layout/matrix1"/>
    <dgm:cxn modelId="{3FBA517B-77DE-4C69-9232-3F3D1FBD6C4A}" type="presParOf" srcId="{4AC3D5F4-9AD7-4AD4-92DA-0CBD4437FB7C}" destId="{BCEEB6D4-ADE6-403E-A214-4AB746DCD53B}" srcOrd="3" destOrd="0" presId="urn:microsoft.com/office/officeart/2005/8/layout/matrix1"/>
    <dgm:cxn modelId="{8D81E696-7855-4455-A268-85CFDA5110D4}" type="presParOf" srcId="{4AC3D5F4-9AD7-4AD4-92DA-0CBD4437FB7C}" destId="{D953AC78-E10D-4CBD-AC9F-6EBD56BD2FDE}" srcOrd="4" destOrd="0" presId="urn:microsoft.com/office/officeart/2005/8/layout/matrix1"/>
    <dgm:cxn modelId="{B71D72CC-49DC-4BAC-B67C-7854B6AD7F48}" type="presParOf" srcId="{4AC3D5F4-9AD7-4AD4-92DA-0CBD4437FB7C}" destId="{D69ABD3F-883E-4D83-BF31-4FF48F309ABE}" srcOrd="5" destOrd="0" presId="urn:microsoft.com/office/officeart/2005/8/layout/matrix1"/>
    <dgm:cxn modelId="{A4C01202-7A8C-4DA2-A126-F1D7F5AC7EFF}" type="presParOf" srcId="{4AC3D5F4-9AD7-4AD4-92DA-0CBD4437FB7C}" destId="{0C843AF3-13AF-4F4A-81FE-E17B1A11DF00}" srcOrd="6" destOrd="0" presId="urn:microsoft.com/office/officeart/2005/8/layout/matrix1"/>
    <dgm:cxn modelId="{A423D5CE-AE09-4272-A3FE-F214BF36F127}" type="presParOf" srcId="{4AC3D5F4-9AD7-4AD4-92DA-0CBD4437FB7C}" destId="{202E8D3A-E1CE-46BB-9608-AFBAEB9F9309}" srcOrd="7" destOrd="0" presId="urn:microsoft.com/office/officeart/2005/8/layout/matrix1"/>
    <dgm:cxn modelId="{AF3E159B-2E37-4348-A6F6-3A85A1C7AF6C}" type="presParOf" srcId="{44834216-137E-4C98-9A8B-75317695C5D1}" destId="{5AB868B2-8BB7-4C08-85B4-354DB5A216E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397D2-A416-412D-ADA6-722BDAB20B54}">
      <dsp:nvSpPr>
        <dsp:cNvPr id="0" name=""/>
        <dsp:cNvSpPr/>
      </dsp:nvSpPr>
      <dsp:spPr>
        <a:xfrm rot="16200000">
          <a:off x="677333" y="-677333"/>
          <a:ext cx="2709333" cy="4064000"/>
        </a:xfrm>
        <a:prstGeom prst="round1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b="1" kern="1200" dirty="0"/>
            <a:t>Volume</a:t>
          </a:r>
        </a:p>
        <a:p>
          <a:pPr marL="0" lvl="0" indent="0" algn="ctr" defTabSz="1466850">
            <a:lnSpc>
              <a:spcPct val="90000"/>
            </a:lnSpc>
            <a:spcBef>
              <a:spcPct val="0"/>
            </a:spcBef>
            <a:spcAft>
              <a:spcPct val="35000"/>
            </a:spcAft>
            <a:buNone/>
          </a:pPr>
          <a:r>
            <a:rPr lang="en-US" sz="3300" kern="1200" dirty="0"/>
            <a:t>Scale of data</a:t>
          </a:r>
        </a:p>
      </dsp:txBody>
      <dsp:txXfrm rot="5400000">
        <a:off x="-1" y="1"/>
        <a:ext cx="4064000" cy="2032000"/>
      </dsp:txXfrm>
    </dsp:sp>
    <dsp:sp modelId="{2B6E4508-25F0-4268-9A79-AA08363F1247}">
      <dsp:nvSpPr>
        <dsp:cNvPr id="0" name=""/>
        <dsp:cNvSpPr/>
      </dsp:nvSpPr>
      <dsp:spPr>
        <a:xfrm>
          <a:off x="4064000" y="0"/>
          <a:ext cx="4064000" cy="270933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indent="0" algn="ctr" defTabSz="1466850">
            <a:lnSpc>
              <a:spcPct val="90000"/>
            </a:lnSpc>
            <a:spcBef>
              <a:spcPct val="0"/>
            </a:spcBef>
            <a:spcAft>
              <a:spcPct val="35000"/>
            </a:spcAft>
            <a:buNone/>
          </a:pPr>
          <a:r>
            <a:rPr lang="en-US" sz="3300" b="1" kern="1200" dirty="0"/>
            <a:t>Velocity</a:t>
          </a:r>
        </a:p>
        <a:p>
          <a:pPr marL="0" lvl="0" indent="0" algn="ctr" defTabSz="1466850">
            <a:lnSpc>
              <a:spcPct val="90000"/>
            </a:lnSpc>
            <a:spcBef>
              <a:spcPct val="0"/>
            </a:spcBef>
            <a:spcAft>
              <a:spcPct val="35000"/>
            </a:spcAft>
            <a:buNone/>
          </a:pPr>
          <a:r>
            <a:rPr lang="en-US" sz="3300" kern="1200" dirty="0"/>
            <a:t>Analysis of streaming data</a:t>
          </a:r>
        </a:p>
      </dsp:txBody>
      <dsp:txXfrm>
        <a:off x="4064000" y="0"/>
        <a:ext cx="4064000" cy="2032000"/>
      </dsp:txXfrm>
    </dsp:sp>
    <dsp:sp modelId="{D953AC78-E10D-4CBD-AC9F-6EBD56BD2FDE}">
      <dsp:nvSpPr>
        <dsp:cNvPr id="0" name=""/>
        <dsp:cNvSpPr/>
      </dsp:nvSpPr>
      <dsp:spPr>
        <a:xfrm rot="10800000">
          <a:off x="0" y="2709333"/>
          <a:ext cx="4064000" cy="2709333"/>
        </a:xfrm>
        <a:prstGeom prst="round1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b="1" kern="1200" dirty="0"/>
            <a:t>Variety</a:t>
          </a:r>
        </a:p>
        <a:p>
          <a:pPr marL="0" lvl="0" indent="0" algn="ctr" defTabSz="1466850">
            <a:lnSpc>
              <a:spcPct val="90000"/>
            </a:lnSpc>
            <a:spcBef>
              <a:spcPct val="0"/>
            </a:spcBef>
            <a:spcAft>
              <a:spcPct val="35000"/>
            </a:spcAft>
            <a:buNone/>
          </a:pPr>
          <a:r>
            <a:rPr lang="en-US" sz="3300" kern="1200" dirty="0"/>
            <a:t>Different forms of data</a:t>
          </a:r>
        </a:p>
      </dsp:txBody>
      <dsp:txXfrm rot="10800000">
        <a:off x="0" y="3386666"/>
        <a:ext cx="4064000" cy="2032000"/>
      </dsp:txXfrm>
    </dsp:sp>
    <dsp:sp modelId="{0C843AF3-13AF-4F4A-81FE-E17B1A11DF00}">
      <dsp:nvSpPr>
        <dsp:cNvPr id="0" name=""/>
        <dsp:cNvSpPr/>
      </dsp:nvSpPr>
      <dsp:spPr>
        <a:xfrm rot="5400000">
          <a:off x="4741333" y="2032000"/>
          <a:ext cx="2709333" cy="4064000"/>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indent="0" algn="ctr" defTabSz="1466850">
            <a:lnSpc>
              <a:spcPct val="90000"/>
            </a:lnSpc>
            <a:spcBef>
              <a:spcPct val="0"/>
            </a:spcBef>
            <a:spcAft>
              <a:spcPct val="35000"/>
            </a:spcAft>
            <a:buNone/>
          </a:pPr>
          <a:r>
            <a:rPr lang="en-US" sz="3300" b="1" kern="1200" dirty="0"/>
            <a:t>Veracity</a:t>
          </a:r>
        </a:p>
        <a:p>
          <a:pPr marL="0" lvl="0" indent="0" algn="ctr" defTabSz="1466850">
            <a:lnSpc>
              <a:spcPct val="90000"/>
            </a:lnSpc>
            <a:spcBef>
              <a:spcPct val="0"/>
            </a:spcBef>
            <a:spcAft>
              <a:spcPct val="35000"/>
            </a:spcAft>
            <a:buNone/>
          </a:pPr>
          <a:r>
            <a:rPr lang="en-US" sz="3300" b="0" kern="1200" dirty="0"/>
            <a:t>Uncertainty of data</a:t>
          </a:r>
        </a:p>
      </dsp:txBody>
      <dsp:txXfrm rot="-5400000">
        <a:off x="4063999" y="3386666"/>
        <a:ext cx="4064000" cy="2032000"/>
      </dsp:txXfrm>
    </dsp:sp>
    <dsp:sp modelId="{5AB868B2-8BB7-4C08-85B4-354DB5A216E2}">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Big Data</a:t>
          </a:r>
        </a:p>
      </dsp:txBody>
      <dsp:txXfrm>
        <a:off x="2910928" y="2098129"/>
        <a:ext cx="2306142" cy="122240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40F85-48D7-8C49-9C48-6119C9979AD2}" type="datetimeFigureOut">
              <a:rPr lang="en-US" smtClean="0"/>
              <a:t>3/2/2020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673B7-8934-BD41-B58A-0CE5DFD2ABD8}" type="slidenum">
              <a:rPr lang="en-US" smtClean="0"/>
              <a:t>‹#›</a:t>
            </a:fld>
            <a:endParaRPr lang="en-US"/>
          </a:p>
        </p:txBody>
      </p:sp>
    </p:spTree>
    <p:extLst>
      <p:ext uri="{BB962C8B-B14F-4D97-AF65-F5344CB8AC3E}">
        <p14:creationId xmlns:p14="http://schemas.microsoft.com/office/powerpoint/2010/main" val="56596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1% </a:t>
            </a:r>
            <a:r>
              <a:rPr lang="en-US" dirty="0" err="1"/>
              <a:t>prevalnce</a:t>
            </a:r>
            <a:r>
              <a:rPr lang="en-US" dirty="0"/>
              <a:t> need Cohen’s</a:t>
            </a:r>
            <a:r>
              <a:rPr lang="en-US" baseline="0" dirty="0"/>
              <a:t> d of 5 before hitting 50% Positive predictive value</a:t>
            </a:r>
            <a:endParaRPr lang="en-US" dirty="0"/>
          </a:p>
        </p:txBody>
      </p:sp>
      <p:sp>
        <p:nvSpPr>
          <p:cNvPr id="4" name="Slide Number Placeholder 3"/>
          <p:cNvSpPr>
            <a:spLocks noGrp="1"/>
          </p:cNvSpPr>
          <p:nvPr>
            <p:ph type="sldNum" sz="quarter" idx="10"/>
          </p:nvPr>
        </p:nvSpPr>
        <p:spPr/>
        <p:txBody>
          <a:bodyPr/>
          <a:lstStyle/>
          <a:p>
            <a:fld id="{B4D190FC-F014-C540-8CFA-66ED6A433A11}" type="slidenum">
              <a:rPr lang="en-US" smtClean="0"/>
              <a:t>30</a:t>
            </a:fld>
            <a:endParaRPr lang="en-US"/>
          </a:p>
        </p:txBody>
      </p:sp>
    </p:spTree>
    <p:extLst>
      <p:ext uri="{BB962C8B-B14F-4D97-AF65-F5344CB8AC3E}">
        <p14:creationId xmlns:p14="http://schemas.microsoft.com/office/powerpoint/2010/main" val="703590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D157-529E-F14C-BC8A-DE4C2CC69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33AE8-7568-DD44-A0BD-3787B8996A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B21700-C3D3-A44C-A897-4965ACFBE887}"/>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5" name="Footer Placeholder 4">
            <a:extLst>
              <a:ext uri="{FF2B5EF4-FFF2-40B4-BE49-F238E27FC236}">
                <a16:creationId xmlns:a16="http://schemas.microsoft.com/office/drawing/2014/main" id="{395082A2-738E-7E4D-A321-DD3A9661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DFF9-6415-0246-99FD-8E9852919149}"/>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367509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46F4-668A-6D49-9BAC-84B440D67D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3700DD-C121-0D4A-8DEC-42E7F32261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60DC3-4B9C-9C49-82D1-289F1F3AC8F7}"/>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5" name="Footer Placeholder 4">
            <a:extLst>
              <a:ext uri="{FF2B5EF4-FFF2-40B4-BE49-F238E27FC236}">
                <a16:creationId xmlns:a16="http://schemas.microsoft.com/office/drawing/2014/main" id="{A92177B3-D9E4-1C4E-9824-006D4D38C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A934A-1C24-B14E-9EC9-E2504863A06B}"/>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3970462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FFDB15-22BA-904D-AA4F-FDE67CB011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4D7FE1-8059-6D47-9630-AC965CBBE6D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7166-A006-E249-996F-3486E7A93411}"/>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5" name="Footer Placeholder 4">
            <a:extLst>
              <a:ext uri="{FF2B5EF4-FFF2-40B4-BE49-F238E27FC236}">
                <a16:creationId xmlns:a16="http://schemas.microsoft.com/office/drawing/2014/main" id="{E8EF58F4-39DC-2D4A-B452-88E747314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DFCB9-C91F-4E4C-9EA0-104D5D5C2777}"/>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160277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04AE-6F2F-F541-A2F8-C1582B0A8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26E58-04AD-7A4A-AA37-66B37F87F1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265DB-7E18-8D44-987D-F1D26DB43765}"/>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5" name="Footer Placeholder 4">
            <a:extLst>
              <a:ext uri="{FF2B5EF4-FFF2-40B4-BE49-F238E27FC236}">
                <a16:creationId xmlns:a16="http://schemas.microsoft.com/office/drawing/2014/main" id="{E5309797-81C1-2445-A754-C28CFF47B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30C13-F85F-AD42-B1E5-5F3642D59EBB}"/>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424484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4B5C-CF85-BF41-A806-621D887FB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AD6B4-ED99-5247-ADC3-0DFD59BA42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9DC908-F3CD-294F-80A2-F7B6BABF1011}"/>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5" name="Footer Placeholder 4">
            <a:extLst>
              <a:ext uri="{FF2B5EF4-FFF2-40B4-BE49-F238E27FC236}">
                <a16:creationId xmlns:a16="http://schemas.microsoft.com/office/drawing/2014/main" id="{D7974439-DA90-0144-B9A6-A96EA0328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F5C89-3576-5143-9651-3CBB34E33244}"/>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2531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FEADF-EFA8-AF4F-8CDB-EEA738F76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A87FC8-F11F-924A-A1ED-79D784FBAD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C6EF3F-FA89-AB41-B0BD-6EABB34805E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305547-7393-954A-BF5A-1668F7F396EB}"/>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6" name="Footer Placeholder 5">
            <a:extLst>
              <a:ext uri="{FF2B5EF4-FFF2-40B4-BE49-F238E27FC236}">
                <a16:creationId xmlns:a16="http://schemas.microsoft.com/office/drawing/2014/main" id="{1AC60043-C928-9F4D-A00E-B815240428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336548-27D3-0846-8F89-0DF9F0C596D7}"/>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5392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B67C-F084-1C4B-84D2-0E485ACA3B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1DED7-39F4-9249-8EAF-51B691EA19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2DF139-A090-9747-8CAE-EA5218A623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A8C5E9-6962-8D4C-B926-3537CC8A4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E8800D-EA16-9847-AE9B-38B781E351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D18760-55E5-A041-ADEF-A18B58CFCC6B}"/>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8" name="Footer Placeholder 7">
            <a:extLst>
              <a:ext uri="{FF2B5EF4-FFF2-40B4-BE49-F238E27FC236}">
                <a16:creationId xmlns:a16="http://schemas.microsoft.com/office/drawing/2014/main" id="{D1013483-9D97-884F-BF75-5262D3520E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6CE189-F5A6-F547-8E19-7F86F21CCBD0}"/>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49301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604B-49ED-C54F-9F17-24DC1C1F88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C12934-7BCC-E840-B4B2-A7A3BBF436F4}"/>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4" name="Footer Placeholder 3">
            <a:extLst>
              <a:ext uri="{FF2B5EF4-FFF2-40B4-BE49-F238E27FC236}">
                <a16:creationId xmlns:a16="http://schemas.microsoft.com/office/drawing/2014/main" id="{022F49C2-6E83-EB4D-AA8E-FB3BEB2464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E541E7-FD98-EE4C-B908-5C7204443C73}"/>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348887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E903D-6B2C-3545-8254-51DF6FC17AB5}"/>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3" name="Footer Placeholder 2">
            <a:extLst>
              <a:ext uri="{FF2B5EF4-FFF2-40B4-BE49-F238E27FC236}">
                <a16:creationId xmlns:a16="http://schemas.microsoft.com/office/drawing/2014/main" id="{D6C44D68-6EBA-1648-A080-1D34F364ED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C06F1A-0570-174D-BDA6-4E6ACD4C736C}"/>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284288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336E-904A-DF4F-AF03-2A408B68A5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9BF127-B858-D843-83B1-25C118C70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295360-3912-F64D-B70B-8FBA499EC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845916-E497-964A-893F-4FF8B5885479}"/>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6" name="Footer Placeholder 5">
            <a:extLst>
              <a:ext uri="{FF2B5EF4-FFF2-40B4-BE49-F238E27FC236}">
                <a16:creationId xmlns:a16="http://schemas.microsoft.com/office/drawing/2014/main" id="{C7CD4F84-23F1-DA48-9E66-459EF81DA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72998-DFCA-FC40-8290-13C1450A5C5F}"/>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2844235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26F5-5250-C94F-8D2C-6F08EFC133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6E78C-0C4D-3F4E-A8FF-3878238513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8DC98E-BDBD-E749-AF47-548A630D0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9D4251-F546-4D48-815C-A1A9558192FE}"/>
              </a:ext>
            </a:extLst>
          </p:cNvPr>
          <p:cNvSpPr>
            <a:spLocks noGrp="1"/>
          </p:cNvSpPr>
          <p:nvPr>
            <p:ph type="dt" sz="half" idx="10"/>
          </p:nvPr>
        </p:nvSpPr>
        <p:spPr/>
        <p:txBody>
          <a:bodyPr/>
          <a:lstStyle/>
          <a:p>
            <a:fld id="{437085D2-BB99-BC4F-AA80-008B73FD729C}" type="datetimeFigureOut">
              <a:rPr lang="en-US" smtClean="0"/>
              <a:t>3/2/2020</a:t>
            </a:fld>
            <a:endParaRPr lang="en-US"/>
          </a:p>
        </p:txBody>
      </p:sp>
      <p:sp>
        <p:nvSpPr>
          <p:cNvPr id="6" name="Footer Placeholder 5">
            <a:extLst>
              <a:ext uri="{FF2B5EF4-FFF2-40B4-BE49-F238E27FC236}">
                <a16:creationId xmlns:a16="http://schemas.microsoft.com/office/drawing/2014/main" id="{46BE0865-A94D-0945-8728-F5A07C19E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A98DC-E0F7-2A46-B05B-70CA864F91E8}"/>
              </a:ext>
            </a:extLst>
          </p:cNvPr>
          <p:cNvSpPr>
            <a:spLocks noGrp="1"/>
          </p:cNvSpPr>
          <p:nvPr>
            <p:ph type="sldNum" sz="quarter" idx="12"/>
          </p:nvPr>
        </p:nvSpPr>
        <p:spPr/>
        <p:txBody>
          <a:bodyPr/>
          <a:lstStyle/>
          <a:p>
            <a:fld id="{6EEA38B3-7C96-7549-B10B-ACC9C2BDC188}" type="slidenum">
              <a:rPr lang="en-US" smtClean="0"/>
              <a:t>‹#›</a:t>
            </a:fld>
            <a:endParaRPr lang="en-US"/>
          </a:p>
        </p:txBody>
      </p:sp>
    </p:spTree>
    <p:extLst>
      <p:ext uri="{BB962C8B-B14F-4D97-AF65-F5344CB8AC3E}">
        <p14:creationId xmlns:p14="http://schemas.microsoft.com/office/powerpoint/2010/main" val="3304609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A5A83-25E4-784F-81BF-AB93C39C6F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594CB7-71C0-4D44-9B23-412108AF1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7973D-A207-F14F-9A7D-76B7592DE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85D2-BB99-BC4F-AA80-008B73FD729C}" type="datetimeFigureOut">
              <a:rPr lang="en-US" smtClean="0"/>
              <a:t>3/2/2020</a:t>
            </a:fld>
            <a:endParaRPr lang="en-US"/>
          </a:p>
        </p:txBody>
      </p:sp>
      <p:sp>
        <p:nvSpPr>
          <p:cNvPr id="5" name="Footer Placeholder 4">
            <a:extLst>
              <a:ext uri="{FF2B5EF4-FFF2-40B4-BE49-F238E27FC236}">
                <a16:creationId xmlns:a16="http://schemas.microsoft.com/office/drawing/2014/main" id="{BBAE7450-E66F-A148-BDBA-BD1BC8C18C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37B33-E44F-7F46-A7BB-B63651306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A38B3-7C96-7549-B10B-ACC9C2BDC188}" type="slidenum">
              <a:rPr lang="en-US" smtClean="0"/>
              <a:t>‹#›</a:t>
            </a:fld>
            <a:endParaRPr lang="en-US"/>
          </a:p>
        </p:txBody>
      </p:sp>
    </p:spTree>
    <p:extLst>
      <p:ext uri="{BB962C8B-B14F-4D97-AF65-F5344CB8AC3E}">
        <p14:creationId xmlns:p14="http://schemas.microsoft.com/office/powerpoint/2010/main" val="2482568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imh.nih.gov/health/topics/schizophrenia/raise/index.s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imh.nih.gov/health/topics/schizophrenia/raise/raise-questions-and-answers.shtml#18" TargetMode="External"/><Relationship Id="rId2" Type="http://schemas.openxmlformats.org/officeDocument/2006/relationships/hyperlink" Target="https://www.nimh.nih.gov/health/topics/schizophrenia/raise/what-is-raise.shtml" TargetMode="External"/><Relationship Id="rId1" Type="http://schemas.openxmlformats.org/officeDocument/2006/relationships/slideLayout" Target="../slideLayouts/slideLayout2.xml"/><Relationship Id="rId4" Type="http://schemas.openxmlformats.org/officeDocument/2006/relationships/hyperlink" Target="https://www.nimh.nih.gov/health/topics/schizophrenia/raise/raise-questions-and-answers.shtml#2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file:///C:\Users\jscodes\AppData\Local\Temp\SAS%20Temporary%20Files\_TD16784_5ZJVD42_\SGPanel49.png"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nimh.nih.gov/health/topics/schizophrenia/raise/what-is-psychosis.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EEFC-904B-A648-8F08-B267F7CC2FD7}"/>
              </a:ext>
            </a:extLst>
          </p:cNvPr>
          <p:cNvSpPr>
            <a:spLocks noGrp="1"/>
          </p:cNvSpPr>
          <p:nvPr>
            <p:ph type="ctrTitle"/>
          </p:nvPr>
        </p:nvSpPr>
        <p:spPr>
          <a:xfrm>
            <a:off x="765110" y="1812828"/>
            <a:ext cx="10786188" cy="2387600"/>
          </a:xfrm>
        </p:spPr>
        <p:txBody>
          <a:bodyPr>
            <a:normAutofit fontScale="90000"/>
          </a:bodyPr>
          <a:lstStyle/>
          <a:p>
            <a:pPr algn="l"/>
            <a:r>
              <a:rPr lang="en-US" b="1" dirty="0"/>
              <a:t>Predicting service use and functioning for people with first episode psychosis in coordinated specialty care</a:t>
            </a:r>
            <a:br>
              <a:rPr lang="en-US" dirty="0"/>
            </a:br>
            <a:endParaRPr lang="en-US" dirty="0"/>
          </a:p>
        </p:txBody>
      </p:sp>
      <p:sp>
        <p:nvSpPr>
          <p:cNvPr id="3" name="Subtitle 2">
            <a:extLst>
              <a:ext uri="{FF2B5EF4-FFF2-40B4-BE49-F238E27FC236}">
                <a16:creationId xmlns:a16="http://schemas.microsoft.com/office/drawing/2014/main" id="{BA80ADCE-D891-8541-8087-0DCE9C63678D}"/>
              </a:ext>
            </a:extLst>
          </p:cNvPr>
          <p:cNvSpPr>
            <a:spLocks noGrp="1"/>
          </p:cNvSpPr>
          <p:nvPr>
            <p:ph type="subTitle" idx="1"/>
          </p:nvPr>
        </p:nvSpPr>
        <p:spPr>
          <a:xfrm>
            <a:off x="765110" y="3844632"/>
            <a:ext cx="7383808" cy="2294909"/>
          </a:xfrm>
        </p:spPr>
        <p:txBody>
          <a:bodyPr>
            <a:normAutofit fontScale="92500" lnSpcReduction="10000"/>
          </a:bodyPr>
          <a:lstStyle/>
          <a:p>
            <a:pPr algn="l"/>
            <a:r>
              <a:rPr lang="en-US" dirty="0"/>
              <a:t>Melanie Wall, Ph.D.</a:t>
            </a:r>
          </a:p>
          <a:p>
            <a:pPr algn="l"/>
            <a:r>
              <a:rPr lang="en-US" dirty="0"/>
              <a:t>Director, Mental Health Data Science</a:t>
            </a:r>
          </a:p>
          <a:p>
            <a:pPr algn="l"/>
            <a:r>
              <a:rPr lang="en-US" dirty="0"/>
              <a:t>New York State Psychiatric Institute and Department of Psychiatry at Columbia University</a:t>
            </a:r>
          </a:p>
          <a:p>
            <a:pPr algn="l"/>
            <a:r>
              <a:rPr lang="en-US" dirty="0"/>
              <a:t>Seminar at the Department of Biomedical Informatics, CUIMC</a:t>
            </a:r>
          </a:p>
          <a:p>
            <a:pPr algn="l"/>
            <a:r>
              <a:rPr lang="en-US" dirty="0"/>
              <a:t>March 2, 2020</a:t>
            </a:r>
          </a:p>
        </p:txBody>
      </p:sp>
    </p:spTree>
    <p:extLst>
      <p:ext uri="{BB962C8B-B14F-4D97-AF65-F5344CB8AC3E}">
        <p14:creationId xmlns:p14="http://schemas.microsoft.com/office/powerpoint/2010/main" val="531778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04C700-0619-7D48-9E2E-4E39849A61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3633"/>
            <a:ext cx="12192000" cy="4660353"/>
          </a:xfrm>
          <a:prstGeom prst="rect">
            <a:avLst/>
          </a:prstGeom>
        </p:spPr>
      </p:pic>
      <p:sp>
        <p:nvSpPr>
          <p:cNvPr id="6" name="Rectangle 5">
            <a:extLst>
              <a:ext uri="{FF2B5EF4-FFF2-40B4-BE49-F238E27FC236}">
                <a16:creationId xmlns:a16="http://schemas.microsoft.com/office/drawing/2014/main" id="{F8372577-10EB-FE42-A4DA-AB05ABEDF95E}"/>
              </a:ext>
            </a:extLst>
          </p:cNvPr>
          <p:cNvSpPr/>
          <p:nvPr/>
        </p:nvSpPr>
        <p:spPr>
          <a:xfrm>
            <a:off x="5505450" y="5223471"/>
            <a:ext cx="6096000" cy="1477328"/>
          </a:xfrm>
          <a:prstGeom prst="rect">
            <a:avLst/>
          </a:prstGeom>
        </p:spPr>
        <p:txBody>
          <a:bodyPr>
            <a:spAutoFit/>
          </a:bodyPr>
          <a:lstStyle/>
          <a:p>
            <a:r>
              <a:rPr lang="en-US" dirty="0">
                <a:solidFill>
                  <a:srgbClr val="293340"/>
                </a:solidFill>
                <a:latin typeface="Open Sans"/>
              </a:rPr>
              <a:t>RAISE is a large-scale early psychosis research initiative that began with two studies that examined different aspects of coordinated specialty care (CSC). CSC is a team-based, multi-component approach to intervention for first episode psychosis.</a:t>
            </a:r>
            <a:endParaRPr lang="en-US" dirty="0"/>
          </a:p>
        </p:txBody>
      </p:sp>
      <p:sp>
        <p:nvSpPr>
          <p:cNvPr id="2" name="Rectangle 1">
            <a:extLst>
              <a:ext uri="{FF2B5EF4-FFF2-40B4-BE49-F238E27FC236}">
                <a16:creationId xmlns:a16="http://schemas.microsoft.com/office/drawing/2014/main" id="{FA097BE4-A885-BA44-9B88-EC8E69BE93F7}"/>
              </a:ext>
            </a:extLst>
          </p:cNvPr>
          <p:cNvSpPr/>
          <p:nvPr/>
        </p:nvSpPr>
        <p:spPr>
          <a:xfrm>
            <a:off x="119449" y="6326316"/>
            <a:ext cx="6096000" cy="276999"/>
          </a:xfrm>
          <a:prstGeom prst="rect">
            <a:avLst/>
          </a:prstGeom>
        </p:spPr>
        <p:txBody>
          <a:bodyPr>
            <a:spAutoFit/>
          </a:bodyPr>
          <a:lstStyle/>
          <a:p>
            <a:r>
              <a:rPr lang="en-US" sz="1200" dirty="0">
                <a:hlinkClick r:id="rId3"/>
              </a:rPr>
              <a:t>https://www.nimh.nih.gov/health/topics/schizophrenia/raise/index.shtml</a:t>
            </a:r>
            <a:endParaRPr lang="en-US" sz="1200" dirty="0"/>
          </a:p>
        </p:txBody>
      </p:sp>
    </p:spTree>
    <p:extLst>
      <p:ext uri="{BB962C8B-B14F-4D97-AF65-F5344CB8AC3E}">
        <p14:creationId xmlns:p14="http://schemas.microsoft.com/office/powerpoint/2010/main" val="240681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031248-2AF8-8048-887D-A9821F314F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57837" y="0"/>
            <a:ext cx="7318772" cy="6858000"/>
          </a:xfrm>
          <a:prstGeom prst="rect">
            <a:avLst/>
          </a:prstGeom>
        </p:spPr>
      </p:pic>
      <p:sp>
        <p:nvSpPr>
          <p:cNvPr id="5" name="TextBox 4">
            <a:extLst>
              <a:ext uri="{FF2B5EF4-FFF2-40B4-BE49-F238E27FC236}">
                <a16:creationId xmlns:a16="http://schemas.microsoft.com/office/drawing/2014/main" id="{2CFA97BF-0A19-9E41-83D5-4F9D45784E51}"/>
              </a:ext>
            </a:extLst>
          </p:cNvPr>
          <p:cNvSpPr txBox="1"/>
          <p:nvPr/>
        </p:nvSpPr>
        <p:spPr>
          <a:xfrm>
            <a:off x="0" y="6067167"/>
            <a:ext cx="7216346" cy="646331"/>
          </a:xfrm>
          <a:prstGeom prst="rect">
            <a:avLst/>
          </a:prstGeom>
          <a:noFill/>
        </p:spPr>
        <p:txBody>
          <a:bodyPr wrap="square" rtlCol="0">
            <a:spAutoFit/>
          </a:bodyPr>
          <a:lstStyle/>
          <a:p>
            <a:r>
              <a:rPr lang="en-US" dirty="0"/>
              <a:t>Credit: John </a:t>
            </a:r>
            <a:r>
              <a:rPr lang="en-US" dirty="0" err="1"/>
              <a:t>Torros</a:t>
            </a:r>
            <a:r>
              <a:rPr lang="en-US" dirty="0"/>
              <a:t> https://</a:t>
            </a:r>
            <a:r>
              <a:rPr lang="en-US" dirty="0" err="1"/>
              <a:t>twitter.com</a:t>
            </a:r>
            <a:r>
              <a:rPr lang="en-US" dirty="0"/>
              <a:t>/</a:t>
            </a:r>
            <a:r>
              <a:rPr lang="en-US" dirty="0" err="1"/>
              <a:t>johntorousmd</a:t>
            </a:r>
            <a:r>
              <a:rPr lang="en-US" dirty="0"/>
              <a:t>/status/799296074267627520</a:t>
            </a:r>
          </a:p>
        </p:txBody>
      </p:sp>
      <p:sp>
        <p:nvSpPr>
          <p:cNvPr id="6" name="Rectangle 5">
            <a:extLst>
              <a:ext uri="{FF2B5EF4-FFF2-40B4-BE49-F238E27FC236}">
                <a16:creationId xmlns:a16="http://schemas.microsoft.com/office/drawing/2014/main" id="{D7159842-D8D7-2D43-B438-AA52A8355F12}"/>
              </a:ext>
            </a:extLst>
          </p:cNvPr>
          <p:cNvSpPr/>
          <p:nvPr/>
        </p:nvSpPr>
        <p:spPr>
          <a:xfrm>
            <a:off x="254284" y="2809936"/>
            <a:ext cx="3904886" cy="2246769"/>
          </a:xfrm>
          <a:prstGeom prst="rect">
            <a:avLst/>
          </a:prstGeom>
        </p:spPr>
        <p:txBody>
          <a:bodyPr wrap="square">
            <a:spAutoFit/>
          </a:bodyPr>
          <a:lstStyle/>
          <a:p>
            <a:endParaRPr lang="en-US" sz="2800" dirty="0"/>
          </a:p>
          <a:p>
            <a:r>
              <a:rPr lang="en-US" sz="2800" dirty="0"/>
              <a:t>CSC: Multi-component approach to intervention for first episode psychosis.</a:t>
            </a:r>
          </a:p>
        </p:txBody>
      </p:sp>
      <p:sp>
        <p:nvSpPr>
          <p:cNvPr id="8" name="TextBox 7">
            <a:extLst>
              <a:ext uri="{FF2B5EF4-FFF2-40B4-BE49-F238E27FC236}">
                <a16:creationId xmlns:a16="http://schemas.microsoft.com/office/drawing/2014/main" id="{3323D7C8-7185-BD49-A7BC-FB95FE7C0036}"/>
              </a:ext>
            </a:extLst>
          </p:cNvPr>
          <p:cNvSpPr txBox="1"/>
          <p:nvPr/>
        </p:nvSpPr>
        <p:spPr>
          <a:xfrm>
            <a:off x="255617" y="154881"/>
            <a:ext cx="4410635" cy="2123658"/>
          </a:xfrm>
          <a:prstGeom prst="rect">
            <a:avLst/>
          </a:prstGeom>
          <a:noFill/>
        </p:spPr>
        <p:txBody>
          <a:bodyPr wrap="square" rtlCol="0">
            <a:spAutoFit/>
          </a:bodyPr>
          <a:lstStyle/>
          <a:p>
            <a:r>
              <a:rPr lang="en-US" sz="4400" dirty="0"/>
              <a:t>What is Coordinated Specialty Care?</a:t>
            </a:r>
          </a:p>
        </p:txBody>
      </p:sp>
    </p:spTree>
    <p:extLst>
      <p:ext uri="{BB962C8B-B14F-4D97-AF65-F5344CB8AC3E}">
        <p14:creationId xmlns:p14="http://schemas.microsoft.com/office/powerpoint/2010/main" val="851246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6A69-7A5F-5C48-A035-91705648723E}"/>
              </a:ext>
            </a:extLst>
          </p:cNvPr>
          <p:cNvSpPr>
            <a:spLocks noGrp="1"/>
          </p:cNvSpPr>
          <p:nvPr>
            <p:ph type="title"/>
          </p:nvPr>
        </p:nvSpPr>
        <p:spPr>
          <a:xfrm>
            <a:off x="306859" y="0"/>
            <a:ext cx="10515600" cy="1325563"/>
          </a:xfrm>
        </p:spPr>
        <p:txBody>
          <a:bodyPr/>
          <a:lstStyle/>
          <a:p>
            <a:r>
              <a:rPr lang="en-US" b="1" dirty="0"/>
              <a:t>Evidence for Coordinated specialty care (CSC)</a:t>
            </a:r>
          </a:p>
        </p:txBody>
      </p:sp>
      <p:sp>
        <p:nvSpPr>
          <p:cNvPr id="3" name="Content Placeholder 2">
            <a:extLst>
              <a:ext uri="{FF2B5EF4-FFF2-40B4-BE49-F238E27FC236}">
                <a16:creationId xmlns:a16="http://schemas.microsoft.com/office/drawing/2014/main" id="{F93C4403-1D61-CC4F-B80F-E8B11D48C8C6}"/>
              </a:ext>
            </a:extLst>
          </p:cNvPr>
          <p:cNvSpPr>
            <a:spLocks noGrp="1"/>
          </p:cNvSpPr>
          <p:nvPr>
            <p:ph idx="1"/>
          </p:nvPr>
        </p:nvSpPr>
        <p:spPr>
          <a:xfrm>
            <a:off x="420130" y="1325563"/>
            <a:ext cx="9283528" cy="4681795"/>
          </a:xfrm>
        </p:spPr>
        <p:txBody>
          <a:bodyPr>
            <a:normAutofit lnSpcReduction="10000"/>
          </a:bodyPr>
          <a:lstStyle/>
          <a:p>
            <a:r>
              <a:rPr lang="en-US" dirty="0"/>
              <a:t>In 2008, the National Institute of Mental Health (NIMH) launched the </a:t>
            </a:r>
            <a:r>
              <a:rPr lang="en-US" i="1" dirty="0">
                <a:hlinkClick r:id="rId2" tooltip="What is RAISE?"/>
              </a:rPr>
              <a:t>Recovery After an Initial Schizophrenia Episode</a:t>
            </a:r>
            <a:r>
              <a:rPr lang="en-US" i="1" dirty="0"/>
              <a:t> (RAISE)</a:t>
            </a:r>
            <a:r>
              <a:rPr lang="en-US" dirty="0"/>
              <a:t> Project. RAISE is a large-scale early psychosis research initiative that began with two studies that examined different aspects of coordinated specialty care (CSC). </a:t>
            </a:r>
          </a:p>
          <a:p>
            <a:pPr lvl="1"/>
            <a:r>
              <a:rPr lang="en-US" dirty="0"/>
              <a:t>The </a:t>
            </a:r>
            <a:r>
              <a:rPr lang="en-US" i="1" dirty="0">
                <a:hlinkClick r:id="rId3" tooltip="RAISE Questions and Answers"/>
              </a:rPr>
              <a:t>RAISE Early Treatment Program</a:t>
            </a:r>
            <a:r>
              <a:rPr lang="en-US" i="1" dirty="0"/>
              <a:t> (RAISE-ETP)</a:t>
            </a:r>
            <a:r>
              <a:rPr lang="en-US" dirty="0"/>
              <a:t> was a multi-site randomized controlled trial that compared the effectiveness of CSC programs to typical care delivered in community treatment settings.</a:t>
            </a:r>
          </a:p>
          <a:p>
            <a:pPr lvl="1"/>
            <a:r>
              <a:rPr lang="en-US" dirty="0"/>
              <a:t>The </a:t>
            </a:r>
            <a:r>
              <a:rPr lang="en-US" i="1" dirty="0">
                <a:hlinkClick r:id="rId4" tooltip="RAISE Questions and Answers"/>
              </a:rPr>
              <a:t>RAISE Implementation and Evaluation Study</a:t>
            </a:r>
            <a:r>
              <a:rPr lang="en-US" i="1" dirty="0"/>
              <a:t> (RAISE-IES) </a:t>
            </a:r>
            <a:r>
              <a:rPr lang="en-US" dirty="0"/>
              <a:t>evaluated CSC implementation in publicly-funded community clinics, and developed staff training and program operations materials to support dissemination and implementation in other settings. </a:t>
            </a:r>
          </a:p>
          <a:p>
            <a:endParaRPr lang="en-US" dirty="0"/>
          </a:p>
        </p:txBody>
      </p:sp>
      <p:sp>
        <p:nvSpPr>
          <p:cNvPr id="4" name="TextBox 3">
            <a:extLst>
              <a:ext uri="{FF2B5EF4-FFF2-40B4-BE49-F238E27FC236}">
                <a16:creationId xmlns:a16="http://schemas.microsoft.com/office/drawing/2014/main" id="{9B13715B-D4AA-084E-9451-93A564F64D41}"/>
              </a:ext>
            </a:extLst>
          </p:cNvPr>
          <p:cNvSpPr txBox="1"/>
          <p:nvPr/>
        </p:nvSpPr>
        <p:spPr>
          <a:xfrm>
            <a:off x="9656805" y="2904353"/>
            <a:ext cx="2331308" cy="1477328"/>
          </a:xfrm>
          <a:prstGeom prst="rect">
            <a:avLst/>
          </a:prstGeom>
          <a:noFill/>
        </p:spPr>
        <p:txBody>
          <a:bodyPr wrap="square" rtlCol="0">
            <a:spAutoFit/>
          </a:bodyPr>
          <a:lstStyle/>
          <a:p>
            <a:r>
              <a:rPr lang="en-US" b="1" dirty="0"/>
              <a:t>Found better outcome from CSC for </a:t>
            </a:r>
            <a:endParaRPr lang="en-US" dirty="0"/>
          </a:p>
          <a:p>
            <a:pPr marL="285750" indent="-285750">
              <a:buFont typeface="Arial" panose="020B0604020202020204" pitchFamily="34" charset="0"/>
              <a:buChar char="•"/>
            </a:pPr>
            <a:r>
              <a:rPr lang="en-US" dirty="0"/>
              <a:t>Symptoms</a:t>
            </a:r>
          </a:p>
          <a:p>
            <a:pPr marL="285750" indent="-285750">
              <a:buFont typeface="Arial" panose="020B0604020202020204" pitchFamily="34" charset="0"/>
              <a:buChar char="•"/>
            </a:pPr>
            <a:r>
              <a:rPr lang="en-US" dirty="0"/>
              <a:t>Work/Education</a:t>
            </a:r>
          </a:p>
          <a:p>
            <a:pPr marL="285750" indent="-285750">
              <a:buFont typeface="Arial" panose="020B0604020202020204" pitchFamily="34" charset="0"/>
              <a:buChar char="•"/>
            </a:pPr>
            <a:r>
              <a:rPr lang="en-US" dirty="0"/>
              <a:t>Social Lives</a:t>
            </a:r>
          </a:p>
        </p:txBody>
      </p:sp>
    </p:spTree>
    <p:extLst>
      <p:ext uri="{BB962C8B-B14F-4D97-AF65-F5344CB8AC3E}">
        <p14:creationId xmlns:p14="http://schemas.microsoft.com/office/powerpoint/2010/main" val="233673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D944B-72A8-F04C-B4E0-40528EA65F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9643"/>
            <a:ext cx="12247156" cy="5713275"/>
          </a:xfrm>
          <a:prstGeom prst="rect">
            <a:avLst/>
          </a:prstGeom>
        </p:spPr>
      </p:pic>
    </p:spTree>
    <p:extLst>
      <p:ext uri="{BB962C8B-B14F-4D97-AF65-F5344CB8AC3E}">
        <p14:creationId xmlns:p14="http://schemas.microsoft.com/office/powerpoint/2010/main" val="279779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81E671-9E39-124C-869C-4EA5333E80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4876" y="0"/>
            <a:ext cx="9167124" cy="6858000"/>
          </a:xfrm>
          <a:prstGeom prst="rect">
            <a:avLst/>
          </a:prstGeom>
        </p:spPr>
      </p:pic>
      <p:sp>
        <p:nvSpPr>
          <p:cNvPr id="5" name="TextBox 4">
            <a:extLst>
              <a:ext uri="{FF2B5EF4-FFF2-40B4-BE49-F238E27FC236}">
                <a16:creationId xmlns:a16="http://schemas.microsoft.com/office/drawing/2014/main" id="{A1D45F88-7E6D-4C4D-94DB-8E7EC3247905}"/>
              </a:ext>
            </a:extLst>
          </p:cNvPr>
          <p:cNvSpPr txBox="1"/>
          <p:nvPr/>
        </p:nvSpPr>
        <p:spPr>
          <a:xfrm>
            <a:off x="488185" y="6046408"/>
            <a:ext cx="2954262" cy="523220"/>
          </a:xfrm>
          <a:prstGeom prst="rect">
            <a:avLst/>
          </a:prstGeom>
          <a:noFill/>
        </p:spPr>
        <p:txBody>
          <a:bodyPr wrap="square" rtlCol="0">
            <a:spAutoFit/>
          </a:bodyPr>
          <a:lstStyle/>
          <a:p>
            <a:r>
              <a:rPr lang="en-US" sz="2800" dirty="0"/>
              <a:t>21 sites state-wide</a:t>
            </a:r>
          </a:p>
        </p:txBody>
      </p:sp>
      <p:sp>
        <p:nvSpPr>
          <p:cNvPr id="2" name="TextBox 1">
            <a:extLst>
              <a:ext uri="{FF2B5EF4-FFF2-40B4-BE49-F238E27FC236}">
                <a16:creationId xmlns:a16="http://schemas.microsoft.com/office/drawing/2014/main" id="{C41B7D60-FA9E-634A-9567-969C52A4C723}"/>
              </a:ext>
            </a:extLst>
          </p:cNvPr>
          <p:cNvSpPr txBox="1"/>
          <p:nvPr/>
        </p:nvSpPr>
        <p:spPr>
          <a:xfrm>
            <a:off x="125506" y="281662"/>
            <a:ext cx="3137647" cy="1446550"/>
          </a:xfrm>
          <a:prstGeom prst="rect">
            <a:avLst/>
          </a:prstGeom>
          <a:noFill/>
        </p:spPr>
        <p:txBody>
          <a:bodyPr wrap="square" rtlCol="0">
            <a:spAutoFit/>
          </a:bodyPr>
          <a:lstStyle/>
          <a:p>
            <a:r>
              <a:rPr lang="en-US" sz="4400" dirty="0"/>
              <a:t>What is </a:t>
            </a:r>
            <a:r>
              <a:rPr lang="en-US" sz="4400" dirty="0" err="1"/>
              <a:t>OnTrackNY</a:t>
            </a:r>
            <a:r>
              <a:rPr lang="en-US" sz="4400" dirty="0"/>
              <a:t>?</a:t>
            </a:r>
          </a:p>
        </p:txBody>
      </p:sp>
      <p:sp>
        <p:nvSpPr>
          <p:cNvPr id="6" name="TextBox 5">
            <a:extLst>
              <a:ext uri="{FF2B5EF4-FFF2-40B4-BE49-F238E27FC236}">
                <a16:creationId xmlns:a16="http://schemas.microsoft.com/office/drawing/2014/main" id="{5B72050A-1A58-5140-AD59-D742E4E2888F}"/>
              </a:ext>
            </a:extLst>
          </p:cNvPr>
          <p:cNvSpPr txBox="1"/>
          <p:nvPr/>
        </p:nvSpPr>
        <p:spPr>
          <a:xfrm>
            <a:off x="206188" y="2317767"/>
            <a:ext cx="2976282" cy="2554545"/>
          </a:xfrm>
          <a:prstGeom prst="rect">
            <a:avLst/>
          </a:prstGeom>
          <a:noFill/>
        </p:spPr>
        <p:txBody>
          <a:bodyPr wrap="square" rtlCol="0">
            <a:spAutoFit/>
          </a:bodyPr>
          <a:lstStyle/>
          <a:p>
            <a:r>
              <a:rPr lang="en-US" sz="3200" dirty="0"/>
              <a:t>Implementation of CSC for FEP  across NY supported by </a:t>
            </a:r>
          </a:p>
          <a:p>
            <a:r>
              <a:rPr lang="en-US" sz="3200" dirty="0"/>
              <a:t>NYS-OMH</a:t>
            </a:r>
          </a:p>
        </p:txBody>
      </p:sp>
    </p:spTree>
    <p:extLst>
      <p:ext uri="{BB962C8B-B14F-4D97-AF65-F5344CB8AC3E}">
        <p14:creationId xmlns:p14="http://schemas.microsoft.com/office/powerpoint/2010/main" val="3657804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9A7678-845E-204C-B95D-34C97839CD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4215" y="0"/>
            <a:ext cx="9303569" cy="6858000"/>
          </a:xfrm>
          <a:prstGeom prst="rect">
            <a:avLst/>
          </a:prstGeom>
        </p:spPr>
      </p:pic>
      <p:sp>
        <p:nvSpPr>
          <p:cNvPr id="5" name="TextBox 4">
            <a:extLst>
              <a:ext uri="{FF2B5EF4-FFF2-40B4-BE49-F238E27FC236}">
                <a16:creationId xmlns:a16="http://schemas.microsoft.com/office/drawing/2014/main" id="{CBC94B78-18B3-A24F-830D-FFCE6B63F7C0}"/>
              </a:ext>
            </a:extLst>
          </p:cNvPr>
          <p:cNvSpPr txBox="1"/>
          <p:nvPr/>
        </p:nvSpPr>
        <p:spPr>
          <a:xfrm>
            <a:off x="215900" y="1816100"/>
            <a:ext cx="1228315" cy="923330"/>
          </a:xfrm>
          <a:prstGeom prst="rect">
            <a:avLst/>
          </a:prstGeom>
          <a:noFill/>
        </p:spPr>
        <p:txBody>
          <a:bodyPr wrap="square" rtlCol="0">
            <a:spAutoFit/>
          </a:bodyPr>
          <a:lstStyle/>
          <a:p>
            <a:r>
              <a:rPr lang="en-US" dirty="0"/>
              <a:t>15 in the NYC/Long Island area</a:t>
            </a:r>
          </a:p>
        </p:txBody>
      </p:sp>
    </p:spTree>
    <p:extLst>
      <p:ext uri="{BB962C8B-B14F-4D97-AF65-F5344CB8AC3E}">
        <p14:creationId xmlns:p14="http://schemas.microsoft.com/office/powerpoint/2010/main" val="1297574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BA9B3A-6E85-D642-A82F-DFFACA86CA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699" y="0"/>
            <a:ext cx="11032281" cy="6479927"/>
          </a:xfrm>
          <a:prstGeom prst="rect">
            <a:avLst/>
          </a:prstGeom>
        </p:spPr>
      </p:pic>
    </p:spTree>
    <p:extLst>
      <p:ext uri="{BB962C8B-B14F-4D97-AF65-F5344CB8AC3E}">
        <p14:creationId xmlns:p14="http://schemas.microsoft.com/office/powerpoint/2010/main" val="3066927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FE569A-521E-8B42-9983-87E7BC7032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7966" y="0"/>
            <a:ext cx="9339513" cy="6858000"/>
          </a:xfrm>
          <a:prstGeom prst="rect">
            <a:avLst/>
          </a:prstGeom>
        </p:spPr>
      </p:pic>
      <p:sp>
        <p:nvSpPr>
          <p:cNvPr id="5" name="TextBox 4">
            <a:extLst>
              <a:ext uri="{FF2B5EF4-FFF2-40B4-BE49-F238E27FC236}">
                <a16:creationId xmlns:a16="http://schemas.microsoft.com/office/drawing/2014/main" id="{8C9AECF8-BB19-1948-9CBF-749209CA0F77}"/>
              </a:ext>
            </a:extLst>
          </p:cNvPr>
          <p:cNvSpPr txBox="1"/>
          <p:nvPr/>
        </p:nvSpPr>
        <p:spPr>
          <a:xfrm>
            <a:off x="223934" y="503854"/>
            <a:ext cx="2023403" cy="1754326"/>
          </a:xfrm>
          <a:prstGeom prst="rect">
            <a:avLst/>
          </a:prstGeom>
          <a:noFill/>
        </p:spPr>
        <p:txBody>
          <a:bodyPr wrap="square" rtlCol="0">
            <a:spAutoFit/>
          </a:bodyPr>
          <a:lstStyle/>
          <a:p>
            <a:r>
              <a:rPr lang="en-US" dirty="0"/>
              <a:t>Analytic tools have been an active feature of the </a:t>
            </a:r>
            <a:r>
              <a:rPr lang="en-US" dirty="0" err="1"/>
              <a:t>OnTrackNY</a:t>
            </a:r>
            <a:r>
              <a:rPr lang="en-US" dirty="0"/>
              <a:t> program since its initial roll out</a:t>
            </a:r>
          </a:p>
        </p:txBody>
      </p:sp>
      <p:sp>
        <p:nvSpPr>
          <p:cNvPr id="6" name="TextBox 5">
            <a:extLst>
              <a:ext uri="{FF2B5EF4-FFF2-40B4-BE49-F238E27FC236}">
                <a16:creationId xmlns:a16="http://schemas.microsoft.com/office/drawing/2014/main" id="{6DFE9225-13A3-F44E-86D9-EFB3A54A4B3E}"/>
              </a:ext>
            </a:extLst>
          </p:cNvPr>
          <p:cNvSpPr txBox="1"/>
          <p:nvPr/>
        </p:nvSpPr>
        <p:spPr>
          <a:xfrm>
            <a:off x="289247" y="3119537"/>
            <a:ext cx="2023403" cy="1754326"/>
          </a:xfrm>
          <a:prstGeom prst="rect">
            <a:avLst/>
          </a:prstGeom>
          <a:noFill/>
        </p:spPr>
        <p:txBody>
          <a:bodyPr wrap="square" rtlCol="0">
            <a:spAutoFit/>
          </a:bodyPr>
          <a:lstStyle/>
          <a:p>
            <a:r>
              <a:rPr lang="en-US" dirty="0"/>
              <a:t>Calculator for policy makers to estimate costs/capacity for new FEP specialty treatment teams </a:t>
            </a:r>
          </a:p>
        </p:txBody>
      </p:sp>
      <p:sp>
        <p:nvSpPr>
          <p:cNvPr id="7" name="TextBox 6">
            <a:extLst>
              <a:ext uri="{FF2B5EF4-FFF2-40B4-BE49-F238E27FC236}">
                <a16:creationId xmlns:a16="http://schemas.microsoft.com/office/drawing/2014/main" id="{D7CFD423-F896-0D41-9804-735512D3EA00}"/>
              </a:ext>
            </a:extLst>
          </p:cNvPr>
          <p:cNvSpPr txBox="1"/>
          <p:nvPr/>
        </p:nvSpPr>
        <p:spPr>
          <a:xfrm>
            <a:off x="223933" y="6139543"/>
            <a:ext cx="2154033" cy="646331"/>
          </a:xfrm>
          <a:prstGeom prst="rect">
            <a:avLst/>
          </a:prstGeom>
          <a:noFill/>
        </p:spPr>
        <p:txBody>
          <a:bodyPr wrap="square" rtlCol="0">
            <a:spAutoFit/>
          </a:bodyPr>
          <a:lstStyle/>
          <a:p>
            <a:r>
              <a:rPr lang="en-US" dirty="0" err="1"/>
              <a:t>Humensky</a:t>
            </a:r>
            <a:r>
              <a:rPr lang="en-US" dirty="0"/>
              <a:t> et al 2013 Psych Services</a:t>
            </a:r>
          </a:p>
        </p:txBody>
      </p:sp>
    </p:spTree>
    <p:extLst>
      <p:ext uri="{BB962C8B-B14F-4D97-AF65-F5344CB8AC3E}">
        <p14:creationId xmlns:p14="http://schemas.microsoft.com/office/powerpoint/2010/main" val="791271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19B5A-94C7-3443-B70A-D81EF8B5A171}"/>
              </a:ext>
            </a:extLst>
          </p:cNvPr>
          <p:cNvSpPr>
            <a:spLocks noGrp="1"/>
          </p:cNvSpPr>
          <p:nvPr>
            <p:ph type="title"/>
          </p:nvPr>
        </p:nvSpPr>
        <p:spPr>
          <a:xfrm>
            <a:off x="251920" y="-176801"/>
            <a:ext cx="10515600" cy="1325563"/>
          </a:xfrm>
        </p:spPr>
        <p:txBody>
          <a:bodyPr/>
          <a:lstStyle/>
          <a:p>
            <a:r>
              <a:rPr lang="en-US" b="1" dirty="0" err="1"/>
              <a:t>OnTrackNY</a:t>
            </a:r>
            <a:r>
              <a:rPr lang="en-US" b="1" dirty="0"/>
              <a:t> Data Collection </a:t>
            </a:r>
          </a:p>
        </p:txBody>
      </p:sp>
      <p:sp>
        <p:nvSpPr>
          <p:cNvPr id="3" name="Content Placeholder 2">
            <a:extLst>
              <a:ext uri="{FF2B5EF4-FFF2-40B4-BE49-F238E27FC236}">
                <a16:creationId xmlns:a16="http://schemas.microsoft.com/office/drawing/2014/main" id="{9557D46A-6FB7-7148-B197-F48FC010BC05}"/>
              </a:ext>
            </a:extLst>
          </p:cNvPr>
          <p:cNvSpPr>
            <a:spLocks noGrp="1"/>
          </p:cNvSpPr>
          <p:nvPr>
            <p:ph idx="1"/>
          </p:nvPr>
        </p:nvSpPr>
        <p:spPr>
          <a:xfrm>
            <a:off x="501777" y="916632"/>
            <a:ext cx="10515600" cy="4351338"/>
          </a:xfrm>
        </p:spPr>
        <p:txBody>
          <a:bodyPr/>
          <a:lstStyle/>
          <a:p>
            <a:r>
              <a:rPr lang="en-US" dirty="0"/>
              <a:t>21 current sites in 2019 - Expected annual new enrollment of about 420 individuals</a:t>
            </a:r>
            <a:r>
              <a:rPr lang="en-US" dirty="0">
                <a:effectLst/>
              </a:rPr>
              <a:t> across the state (about 7% of new FEP in the state)</a:t>
            </a:r>
          </a:p>
          <a:p>
            <a:r>
              <a:rPr lang="en-US" dirty="0" err="1"/>
              <a:t>OnTrackNY</a:t>
            </a:r>
            <a:r>
              <a:rPr lang="en-US" dirty="0"/>
              <a:t> sites are contractually obligated to participate in the data collection and continuous quality improvement activities of the learning healthcare system.</a:t>
            </a:r>
          </a:p>
          <a:p>
            <a:endParaRPr lang="en-US" dirty="0"/>
          </a:p>
        </p:txBody>
      </p:sp>
      <p:grpSp>
        <p:nvGrpSpPr>
          <p:cNvPr id="4" name="Group 3">
            <a:extLst>
              <a:ext uri="{FF2B5EF4-FFF2-40B4-BE49-F238E27FC236}">
                <a16:creationId xmlns:a16="http://schemas.microsoft.com/office/drawing/2014/main" id="{8F2FD768-5EF0-A845-850A-ECB99D634C72}"/>
              </a:ext>
            </a:extLst>
          </p:cNvPr>
          <p:cNvGrpSpPr/>
          <p:nvPr/>
        </p:nvGrpSpPr>
        <p:grpSpPr>
          <a:xfrm>
            <a:off x="251920" y="3430681"/>
            <a:ext cx="11688159" cy="3211091"/>
            <a:chOff x="199041" y="477417"/>
            <a:chExt cx="11688159" cy="3211091"/>
          </a:xfrm>
        </p:grpSpPr>
        <p:grpSp>
          <p:nvGrpSpPr>
            <p:cNvPr id="5" name="Group 4">
              <a:extLst>
                <a:ext uri="{FF2B5EF4-FFF2-40B4-BE49-F238E27FC236}">
                  <a16:creationId xmlns:a16="http://schemas.microsoft.com/office/drawing/2014/main" id="{82409248-1E55-AB4C-9063-55F348673166}"/>
                </a:ext>
              </a:extLst>
            </p:cNvPr>
            <p:cNvGrpSpPr/>
            <p:nvPr/>
          </p:nvGrpSpPr>
          <p:grpSpPr>
            <a:xfrm>
              <a:off x="1932867" y="2182268"/>
              <a:ext cx="533400" cy="1295400"/>
              <a:chOff x="1320800" y="2362200"/>
              <a:chExt cx="533400" cy="1295400"/>
            </a:xfrm>
          </p:grpSpPr>
          <p:sp>
            <p:nvSpPr>
              <p:cNvPr id="26" name="Oval 25">
                <a:extLst>
                  <a:ext uri="{FF2B5EF4-FFF2-40B4-BE49-F238E27FC236}">
                    <a16:creationId xmlns:a16="http://schemas.microsoft.com/office/drawing/2014/main" id="{15CF5D6D-ADD8-6840-A65D-AE522B9C2321}"/>
                  </a:ext>
                </a:extLst>
              </p:cNvPr>
              <p:cNvSpPr/>
              <p:nvPr/>
            </p:nvSpPr>
            <p:spPr>
              <a:xfrm>
                <a:off x="1346200" y="2362200"/>
                <a:ext cx="482600" cy="469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ame Side Corner Rectangle 26">
                <a:extLst>
                  <a:ext uri="{FF2B5EF4-FFF2-40B4-BE49-F238E27FC236}">
                    <a16:creationId xmlns:a16="http://schemas.microsoft.com/office/drawing/2014/main" id="{88EE3A05-AB62-A34C-8F3A-5D52BE53A88F}"/>
                  </a:ext>
                </a:extLst>
              </p:cNvPr>
              <p:cNvSpPr/>
              <p:nvPr/>
            </p:nvSpPr>
            <p:spPr>
              <a:xfrm>
                <a:off x="1320800" y="2857500"/>
                <a:ext cx="533400" cy="800100"/>
              </a:xfrm>
              <a:prstGeom prst="round2SameRect">
                <a:avLst>
                  <a:gd name="adj1" fmla="val 50000"/>
                  <a:gd name="adj2" fmla="val 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ight Arrow 5">
              <a:extLst>
                <a:ext uri="{FF2B5EF4-FFF2-40B4-BE49-F238E27FC236}">
                  <a16:creationId xmlns:a16="http://schemas.microsoft.com/office/drawing/2014/main" id="{C7A9BC96-0375-E34F-931F-07335158BBB3}"/>
                </a:ext>
              </a:extLst>
            </p:cNvPr>
            <p:cNvSpPr/>
            <p:nvPr/>
          </p:nvSpPr>
          <p:spPr>
            <a:xfrm>
              <a:off x="8737075" y="1653537"/>
              <a:ext cx="906899" cy="7277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3688A2-D050-8646-BAE1-FB36939D9DC7}"/>
                </a:ext>
              </a:extLst>
            </p:cNvPr>
            <p:cNvSpPr txBox="1"/>
            <p:nvPr/>
          </p:nvSpPr>
          <p:spPr>
            <a:xfrm>
              <a:off x="199041" y="1045655"/>
              <a:ext cx="1126414" cy="646331"/>
            </a:xfrm>
            <a:prstGeom prst="rect">
              <a:avLst/>
            </a:prstGeom>
            <a:noFill/>
          </p:spPr>
          <p:txBody>
            <a:bodyPr wrap="square" rtlCol="0">
              <a:spAutoFit/>
            </a:bodyPr>
            <a:lstStyle/>
            <a:p>
              <a:r>
                <a:rPr lang="en-US" b="1" dirty="0"/>
                <a:t>Pathway to Care</a:t>
              </a:r>
            </a:p>
          </p:txBody>
        </p:sp>
        <p:sp>
          <p:nvSpPr>
            <p:cNvPr id="8" name="Rectangle 7">
              <a:extLst>
                <a:ext uri="{FF2B5EF4-FFF2-40B4-BE49-F238E27FC236}">
                  <a16:creationId xmlns:a16="http://schemas.microsoft.com/office/drawing/2014/main" id="{C7BB470E-CE14-2546-8115-AECD942E1496}"/>
                </a:ext>
              </a:extLst>
            </p:cNvPr>
            <p:cNvSpPr/>
            <p:nvPr/>
          </p:nvSpPr>
          <p:spPr>
            <a:xfrm>
              <a:off x="1354869" y="564998"/>
              <a:ext cx="2146043" cy="31235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0F061C9-0C80-9343-BD37-00C519635D47}"/>
                </a:ext>
              </a:extLst>
            </p:cNvPr>
            <p:cNvSpPr txBox="1"/>
            <p:nvPr/>
          </p:nvSpPr>
          <p:spPr>
            <a:xfrm>
              <a:off x="1430229" y="649425"/>
              <a:ext cx="2481944" cy="1477328"/>
            </a:xfrm>
            <a:prstGeom prst="rect">
              <a:avLst/>
            </a:prstGeom>
            <a:noFill/>
          </p:spPr>
          <p:txBody>
            <a:bodyPr wrap="square" rtlCol="0">
              <a:spAutoFit/>
            </a:bodyPr>
            <a:lstStyle/>
            <a:p>
              <a:r>
                <a:rPr lang="en-US" b="1" dirty="0"/>
                <a:t>Client Characteristics</a:t>
              </a:r>
            </a:p>
            <a:p>
              <a:r>
                <a:rPr lang="en-US" b="1" dirty="0"/>
                <a:t>at Intake</a:t>
              </a:r>
            </a:p>
            <a:p>
              <a:r>
                <a:rPr lang="en-US" dirty="0"/>
                <a:t>-Demographic</a:t>
              </a:r>
            </a:p>
            <a:p>
              <a:r>
                <a:rPr lang="en-US" dirty="0"/>
                <a:t>-Psych and med </a:t>
              </a:r>
              <a:r>
                <a:rPr lang="en-US" dirty="0" err="1"/>
                <a:t>hx</a:t>
              </a:r>
              <a:endParaRPr lang="en-US" dirty="0"/>
            </a:p>
            <a:p>
              <a:r>
                <a:rPr lang="en-US" dirty="0"/>
                <a:t>-Life Functioning</a:t>
              </a:r>
            </a:p>
          </p:txBody>
        </p:sp>
        <p:sp>
          <p:nvSpPr>
            <p:cNvPr id="10" name="Hexagon 9">
              <a:extLst>
                <a:ext uri="{FF2B5EF4-FFF2-40B4-BE49-F238E27FC236}">
                  <a16:creationId xmlns:a16="http://schemas.microsoft.com/office/drawing/2014/main" id="{81645F7E-FF39-874F-901A-E094E2825D16}"/>
                </a:ext>
              </a:extLst>
            </p:cNvPr>
            <p:cNvSpPr/>
            <p:nvPr/>
          </p:nvSpPr>
          <p:spPr>
            <a:xfrm>
              <a:off x="3559481" y="477417"/>
              <a:ext cx="5127055" cy="3180816"/>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ECE9F7-F660-2044-BFA3-A3F705C26686}"/>
                </a:ext>
              </a:extLst>
            </p:cNvPr>
            <p:cNvSpPr/>
            <p:nvPr/>
          </p:nvSpPr>
          <p:spPr>
            <a:xfrm>
              <a:off x="4264865" y="1257017"/>
              <a:ext cx="1446237" cy="20646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E2B5931-6BE3-4146-97B0-58C6C2AF3BCB}"/>
                </a:ext>
              </a:extLst>
            </p:cNvPr>
            <p:cNvSpPr/>
            <p:nvPr/>
          </p:nvSpPr>
          <p:spPr>
            <a:xfrm>
              <a:off x="6461701" y="1201035"/>
              <a:ext cx="1474238" cy="21501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B3DDBDF-13FA-7444-8B65-A42A829A4732}"/>
                </a:ext>
              </a:extLst>
            </p:cNvPr>
            <p:cNvSpPr txBox="1"/>
            <p:nvPr/>
          </p:nvSpPr>
          <p:spPr>
            <a:xfrm>
              <a:off x="4623573" y="534722"/>
              <a:ext cx="2901823" cy="646331"/>
            </a:xfrm>
            <a:prstGeom prst="rect">
              <a:avLst/>
            </a:prstGeom>
            <a:noFill/>
          </p:spPr>
          <p:txBody>
            <a:bodyPr wrap="square" rtlCol="0">
              <a:spAutoFit/>
            </a:bodyPr>
            <a:lstStyle/>
            <a:p>
              <a:pPr algn="ctr"/>
              <a:r>
                <a:rPr lang="en-US" b="1" dirty="0" err="1"/>
                <a:t>OnTrackNY</a:t>
              </a:r>
              <a:r>
                <a:rPr lang="en-US" b="1" dirty="0"/>
                <a:t> Coordinated Specialty Care </a:t>
              </a:r>
            </a:p>
          </p:txBody>
        </p:sp>
        <p:sp>
          <p:nvSpPr>
            <p:cNvPr id="14" name="TextBox 13">
              <a:extLst>
                <a:ext uri="{FF2B5EF4-FFF2-40B4-BE49-F238E27FC236}">
                  <a16:creationId xmlns:a16="http://schemas.microsoft.com/office/drawing/2014/main" id="{CB36FC21-1969-6946-AA01-10F30BEC85D2}"/>
                </a:ext>
              </a:extLst>
            </p:cNvPr>
            <p:cNvSpPr txBox="1"/>
            <p:nvPr/>
          </p:nvSpPr>
          <p:spPr>
            <a:xfrm>
              <a:off x="4315404" y="1412143"/>
              <a:ext cx="1391294" cy="1477328"/>
            </a:xfrm>
            <a:prstGeom prst="rect">
              <a:avLst/>
            </a:prstGeom>
            <a:noFill/>
          </p:spPr>
          <p:txBody>
            <a:bodyPr wrap="square" rtlCol="0">
              <a:spAutoFit/>
            </a:bodyPr>
            <a:lstStyle/>
            <a:p>
              <a:r>
                <a:rPr lang="en-US" b="1" dirty="0" err="1"/>
                <a:t>Tx</a:t>
              </a:r>
              <a:r>
                <a:rPr lang="en-US" b="1" dirty="0"/>
                <a:t> Processes</a:t>
              </a:r>
            </a:p>
            <a:p>
              <a:r>
                <a:rPr lang="en-US" dirty="0"/>
                <a:t>-Services provided</a:t>
              </a:r>
            </a:p>
            <a:p>
              <a:r>
                <a:rPr lang="en-US" dirty="0"/>
                <a:t>-Fidelity of services </a:t>
              </a:r>
            </a:p>
          </p:txBody>
        </p:sp>
        <p:sp>
          <p:nvSpPr>
            <p:cNvPr id="15" name="TextBox 14">
              <a:extLst>
                <a:ext uri="{FF2B5EF4-FFF2-40B4-BE49-F238E27FC236}">
                  <a16:creationId xmlns:a16="http://schemas.microsoft.com/office/drawing/2014/main" id="{CE4061D3-EF16-0145-A2BA-CDA26EB05F80}"/>
                </a:ext>
              </a:extLst>
            </p:cNvPr>
            <p:cNvSpPr txBox="1"/>
            <p:nvPr/>
          </p:nvSpPr>
          <p:spPr>
            <a:xfrm>
              <a:off x="6477772" y="1269526"/>
              <a:ext cx="1420845" cy="646331"/>
            </a:xfrm>
            <a:prstGeom prst="rect">
              <a:avLst/>
            </a:prstGeom>
            <a:noFill/>
          </p:spPr>
          <p:txBody>
            <a:bodyPr wrap="square" rtlCol="0">
              <a:spAutoFit/>
            </a:bodyPr>
            <a:lstStyle/>
            <a:p>
              <a:r>
                <a:rPr lang="en-US" b="1" dirty="0"/>
                <a:t>Outcomes Monitoring</a:t>
              </a:r>
            </a:p>
          </p:txBody>
        </p:sp>
        <p:sp>
          <p:nvSpPr>
            <p:cNvPr id="16" name="Right Arrow 15">
              <a:extLst>
                <a:ext uri="{FF2B5EF4-FFF2-40B4-BE49-F238E27FC236}">
                  <a16:creationId xmlns:a16="http://schemas.microsoft.com/office/drawing/2014/main" id="{01D058D0-F60A-3B44-ABD1-2FFD6049A1F0}"/>
                </a:ext>
              </a:extLst>
            </p:cNvPr>
            <p:cNvSpPr/>
            <p:nvPr/>
          </p:nvSpPr>
          <p:spPr>
            <a:xfrm>
              <a:off x="5727173" y="1724871"/>
              <a:ext cx="763556" cy="46938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7" name="Right Arrow 16">
              <a:extLst>
                <a:ext uri="{FF2B5EF4-FFF2-40B4-BE49-F238E27FC236}">
                  <a16:creationId xmlns:a16="http://schemas.microsoft.com/office/drawing/2014/main" id="{FE287385-14FD-B246-849D-DD25EF2AFA7F}"/>
                </a:ext>
              </a:extLst>
            </p:cNvPr>
            <p:cNvSpPr/>
            <p:nvPr/>
          </p:nvSpPr>
          <p:spPr>
            <a:xfrm rot="10800000">
              <a:off x="5659270" y="2292118"/>
              <a:ext cx="763556" cy="46938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55C9F-2C5B-C44F-85C4-F2FD1AE012E4}"/>
                </a:ext>
              </a:extLst>
            </p:cNvPr>
            <p:cNvSpPr/>
            <p:nvPr/>
          </p:nvSpPr>
          <p:spPr>
            <a:xfrm>
              <a:off x="6494362" y="1873810"/>
              <a:ext cx="1506898" cy="1477328"/>
            </a:xfrm>
            <a:prstGeom prst="rect">
              <a:avLst/>
            </a:prstGeom>
          </p:spPr>
          <p:txBody>
            <a:bodyPr wrap="square">
              <a:spAutoFit/>
            </a:bodyPr>
            <a:lstStyle/>
            <a:p>
              <a:r>
                <a:rPr lang="en-US" dirty="0"/>
                <a:t>-Services used </a:t>
              </a:r>
            </a:p>
            <a:p>
              <a:r>
                <a:rPr lang="en-US" dirty="0"/>
                <a:t>-Psych/med functioning</a:t>
              </a:r>
            </a:p>
            <a:p>
              <a:r>
                <a:rPr lang="en-US" dirty="0"/>
                <a:t>-Life functioning</a:t>
              </a:r>
            </a:p>
          </p:txBody>
        </p:sp>
        <p:sp>
          <p:nvSpPr>
            <p:cNvPr id="19" name="Right Arrow 18">
              <a:extLst>
                <a:ext uri="{FF2B5EF4-FFF2-40B4-BE49-F238E27FC236}">
                  <a16:creationId xmlns:a16="http://schemas.microsoft.com/office/drawing/2014/main" id="{82E14400-9566-314D-B4C0-F0B716E994E7}"/>
                </a:ext>
              </a:extLst>
            </p:cNvPr>
            <p:cNvSpPr/>
            <p:nvPr/>
          </p:nvSpPr>
          <p:spPr>
            <a:xfrm>
              <a:off x="249644" y="1641061"/>
              <a:ext cx="1017304" cy="7277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4A426D5-8FD5-D14A-801F-415DDA14961F}"/>
                </a:ext>
              </a:extLst>
            </p:cNvPr>
            <p:cNvSpPr/>
            <p:nvPr/>
          </p:nvSpPr>
          <p:spPr>
            <a:xfrm>
              <a:off x="9712642" y="477417"/>
              <a:ext cx="2174558" cy="32110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96A7E65-D9FF-0D45-82CF-8424606AE582}"/>
                </a:ext>
              </a:extLst>
            </p:cNvPr>
            <p:cNvSpPr txBox="1"/>
            <p:nvPr/>
          </p:nvSpPr>
          <p:spPr>
            <a:xfrm>
              <a:off x="9740628" y="534722"/>
              <a:ext cx="1990265" cy="2308324"/>
            </a:xfrm>
            <a:prstGeom prst="rect">
              <a:avLst/>
            </a:prstGeom>
            <a:noFill/>
          </p:spPr>
          <p:txBody>
            <a:bodyPr wrap="square" rtlCol="0">
              <a:spAutoFit/>
            </a:bodyPr>
            <a:lstStyle/>
            <a:p>
              <a:r>
                <a:rPr lang="en-US" b="1" dirty="0"/>
                <a:t>Post Discharge Client Outcomes </a:t>
              </a:r>
            </a:p>
            <a:p>
              <a:r>
                <a:rPr lang="en-US" dirty="0"/>
                <a:t>-Short and long term </a:t>
              </a:r>
            </a:p>
            <a:p>
              <a:r>
                <a:rPr lang="en-US" dirty="0"/>
                <a:t>-Service use</a:t>
              </a:r>
            </a:p>
            <a:p>
              <a:r>
                <a:rPr lang="en-US" dirty="0"/>
                <a:t>-Employment</a:t>
              </a:r>
            </a:p>
            <a:p>
              <a:r>
                <a:rPr lang="en-US" dirty="0"/>
                <a:t>-Education</a:t>
              </a:r>
            </a:p>
            <a:p>
              <a:r>
                <a:rPr lang="en-US" dirty="0"/>
                <a:t>-Quality of life</a:t>
              </a:r>
            </a:p>
          </p:txBody>
        </p:sp>
        <p:sp>
          <p:nvSpPr>
            <p:cNvPr id="22" name="TextBox 21">
              <a:extLst>
                <a:ext uri="{FF2B5EF4-FFF2-40B4-BE49-F238E27FC236}">
                  <a16:creationId xmlns:a16="http://schemas.microsoft.com/office/drawing/2014/main" id="{9CE5AA7A-DD44-7B4C-854B-5020D9B10BD0}"/>
                </a:ext>
              </a:extLst>
            </p:cNvPr>
            <p:cNvSpPr txBox="1"/>
            <p:nvPr/>
          </p:nvSpPr>
          <p:spPr>
            <a:xfrm>
              <a:off x="8535689" y="1257017"/>
              <a:ext cx="1126414" cy="369332"/>
            </a:xfrm>
            <a:prstGeom prst="rect">
              <a:avLst/>
            </a:prstGeom>
            <a:noFill/>
          </p:spPr>
          <p:txBody>
            <a:bodyPr wrap="square" rtlCol="0">
              <a:spAutoFit/>
            </a:bodyPr>
            <a:lstStyle/>
            <a:p>
              <a:r>
                <a:rPr lang="en-US" b="1"/>
                <a:t>Discharge</a:t>
              </a:r>
              <a:endParaRPr lang="en-US" b="1" dirty="0"/>
            </a:p>
          </p:txBody>
        </p:sp>
        <p:grpSp>
          <p:nvGrpSpPr>
            <p:cNvPr id="23" name="Group 22">
              <a:extLst>
                <a:ext uri="{FF2B5EF4-FFF2-40B4-BE49-F238E27FC236}">
                  <a16:creationId xmlns:a16="http://schemas.microsoft.com/office/drawing/2014/main" id="{AF4A0306-09BF-9941-B2D0-38806F3815E4}"/>
                </a:ext>
              </a:extLst>
            </p:cNvPr>
            <p:cNvGrpSpPr/>
            <p:nvPr/>
          </p:nvGrpSpPr>
          <p:grpSpPr>
            <a:xfrm>
              <a:off x="11197493" y="2182268"/>
              <a:ext cx="533400" cy="1295400"/>
              <a:chOff x="1320800" y="2362200"/>
              <a:chExt cx="533400" cy="1295400"/>
            </a:xfrm>
          </p:grpSpPr>
          <p:sp>
            <p:nvSpPr>
              <p:cNvPr id="24" name="Oval 23">
                <a:extLst>
                  <a:ext uri="{FF2B5EF4-FFF2-40B4-BE49-F238E27FC236}">
                    <a16:creationId xmlns:a16="http://schemas.microsoft.com/office/drawing/2014/main" id="{BF097658-3AE7-2D40-A35C-E5D8ECDB36E1}"/>
                  </a:ext>
                </a:extLst>
              </p:cNvPr>
              <p:cNvSpPr/>
              <p:nvPr/>
            </p:nvSpPr>
            <p:spPr>
              <a:xfrm>
                <a:off x="1346200" y="2362200"/>
                <a:ext cx="482600" cy="469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Same Side Corner Rectangle 24">
                <a:extLst>
                  <a:ext uri="{FF2B5EF4-FFF2-40B4-BE49-F238E27FC236}">
                    <a16:creationId xmlns:a16="http://schemas.microsoft.com/office/drawing/2014/main" id="{25B65555-91D2-BC40-AF3A-26F5EDFD8409}"/>
                  </a:ext>
                </a:extLst>
              </p:cNvPr>
              <p:cNvSpPr/>
              <p:nvPr/>
            </p:nvSpPr>
            <p:spPr>
              <a:xfrm>
                <a:off x="1320800" y="2857500"/>
                <a:ext cx="533400" cy="800100"/>
              </a:xfrm>
              <a:prstGeom prst="round2SameRect">
                <a:avLst>
                  <a:gd name="adj1" fmla="val 50000"/>
                  <a:gd name="adj2" fmla="val 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23461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9982-8ADA-2442-A9BA-54752B6546C9}"/>
              </a:ext>
            </a:extLst>
          </p:cNvPr>
          <p:cNvSpPr>
            <a:spLocks noGrp="1"/>
          </p:cNvSpPr>
          <p:nvPr>
            <p:ph type="title"/>
          </p:nvPr>
        </p:nvSpPr>
        <p:spPr>
          <a:xfrm>
            <a:off x="394448" y="221690"/>
            <a:ext cx="10515600" cy="1325563"/>
          </a:xfrm>
        </p:spPr>
        <p:txBody>
          <a:bodyPr/>
          <a:lstStyle/>
          <a:p>
            <a:r>
              <a:rPr lang="en-US" b="1" dirty="0"/>
              <a:t>What is a learning health system?</a:t>
            </a:r>
          </a:p>
        </p:txBody>
      </p:sp>
      <p:pic>
        <p:nvPicPr>
          <p:cNvPr id="4" name="Picture 3">
            <a:extLst>
              <a:ext uri="{FF2B5EF4-FFF2-40B4-BE49-F238E27FC236}">
                <a16:creationId xmlns:a16="http://schemas.microsoft.com/office/drawing/2014/main" id="{7C4F142A-B59B-B445-B85D-94080EE127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265" y="1547253"/>
            <a:ext cx="7401112" cy="5049619"/>
          </a:xfrm>
          <a:prstGeom prst="rect">
            <a:avLst/>
          </a:prstGeom>
        </p:spPr>
      </p:pic>
      <p:sp>
        <p:nvSpPr>
          <p:cNvPr id="5" name="Rectangle 4">
            <a:extLst>
              <a:ext uri="{FF2B5EF4-FFF2-40B4-BE49-F238E27FC236}">
                <a16:creationId xmlns:a16="http://schemas.microsoft.com/office/drawing/2014/main" id="{FBAF08CF-8378-A749-847F-DC3FBDD09B1B}"/>
              </a:ext>
            </a:extLst>
          </p:cNvPr>
          <p:cNvSpPr/>
          <p:nvPr/>
        </p:nvSpPr>
        <p:spPr>
          <a:xfrm>
            <a:off x="394448" y="1333893"/>
            <a:ext cx="3665817" cy="5262979"/>
          </a:xfrm>
          <a:prstGeom prst="rect">
            <a:avLst/>
          </a:prstGeom>
        </p:spPr>
        <p:txBody>
          <a:bodyPr wrap="square">
            <a:spAutoFit/>
          </a:bodyPr>
          <a:lstStyle/>
          <a:p>
            <a:r>
              <a:rPr lang="en-US" sz="2400" dirty="0"/>
              <a:t>Learning health systems (LHS) merge healthcare delivery with research, data science, and quality improvement processes. </a:t>
            </a:r>
          </a:p>
          <a:p>
            <a:endParaRPr lang="en-US" sz="2400" dirty="0"/>
          </a:p>
          <a:p>
            <a:endParaRPr lang="en-US" sz="2400" dirty="0"/>
          </a:p>
          <a:p>
            <a:r>
              <a:rPr lang="en-US" sz="2400" dirty="0"/>
              <a:t>The LHS cycle begins and ends with the </a:t>
            </a:r>
            <a:r>
              <a:rPr lang="en-US" sz="2400" b="1" dirty="0"/>
              <a:t>clinician-patient interaction</a:t>
            </a:r>
            <a:r>
              <a:rPr lang="en-US" sz="2400" dirty="0"/>
              <a:t>, and aspires to provide continuous improvements in quality, outcomes, and health care efficiency. </a:t>
            </a:r>
          </a:p>
        </p:txBody>
      </p:sp>
    </p:spTree>
    <p:extLst>
      <p:ext uri="{BB962C8B-B14F-4D97-AF65-F5344CB8AC3E}">
        <p14:creationId xmlns:p14="http://schemas.microsoft.com/office/powerpoint/2010/main" val="79660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DFD0F-55BE-4C71-84A7-7BA9EF4C5947}"/>
              </a:ext>
            </a:extLst>
          </p:cNvPr>
          <p:cNvSpPr>
            <a:spLocks noGrp="1"/>
          </p:cNvSpPr>
          <p:nvPr>
            <p:ph type="title"/>
          </p:nvPr>
        </p:nvSpPr>
        <p:spPr>
          <a:xfrm>
            <a:off x="403633" y="151480"/>
            <a:ext cx="7793052" cy="1325563"/>
          </a:xfrm>
        </p:spPr>
        <p:txBody>
          <a:bodyPr>
            <a:normAutofit/>
          </a:bodyPr>
          <a:lstStyle/>
          <a:p>
            <a:r>
              <a:rPr lang="en-US" sz="3200" b="1" dirty="0"/>
              <a:t>New York State Psychiatric Institute and </a:t>
            </a:r>
            <a:br>
              <a:rPr lang="en-US" sz="3200" b="1" dirty="0"/>
            </a:br>
            <a:r>
              <a:rPr lang="en-US" sz="3200" b="1" dirty="0"/>
              <a:t>Columbia University Department of Psychiatry</a:t>
            </a:r>
          </a:p>
        </p:txBody>
      </p:sp>
      <p:sp>
        <p:nvSpPr>
          <p:cNvPr id="3" name="Content Placeholder 2">
            <a:extLst>
              <a:ext uri="{FF2B5EF4-FFF2-40B4-BE49-F238E27FC236}">
                <a16:creationId xmlns:a16="http://schemas.microsoft.com/office/drawing/2014/main" id="{80BF6371-315D-46F0-80DC-E6B822BA86B4}"/>
              </a:ext>
            </a:extLst>
          </p:cNvPr>
          <p:cNvSpPr>
            <a:spLocks noGrp="1"/>
          </p:cNvSpPr>
          <p:nvPr>
            <p:ph idx="1"/>
          </p:nvPr>
        </p:nvSpPr>
        <p:spPr/>
        <p:txBody>
          <a:bodyPr>
            <a:normAutofit fontScale="92500" lnSpcReduction="20000"/>
          </a:bodyPr>
          <a:lstStyle/>
          <a:p>
            <a:r>
              <a:rPr lang="en-US" dirty="0"/>
              <a:t>Started in 1896, New York State Psychiatric Institute (NYSPI) has been at the forefront of research, training, clinical care, and policy. </a:t>
            </a:r>
          </a:p>
          <a:p>
            <a:r>
              <a:rPr lang="en-US" dirty="0"/>
              <a:t>Enlightened vision of New York State to establish a research institute devoted to the study of brain disorders that affect mental function and behavior. </a:t>
            </a:r>
          </a:p>
          <a:p>
            <a:r>
              <a:rPr lang="en-US" dirty="0"/>
              <a:t>Over 90 year partnership with Columbia University Department of Psychiatry </a:t>
            </a:r>
          </a:p>
          <a:p>
            <a:r>
              <a:rPr lang="en-US" dirty="0"/>
              <a:t>Year after year ranked #1 in research funding from NIH.</a:t>
            </a:r>
          </a:p>
          <a:p>
            <a:r>
              <a:rPr lang="en-US" dirty="0"/>
              <a:t>In 2019 over 150 investigators with more than $110 million in grants awarded</a:t>
            </a:r>
          </a:p>
          <a:p>
            <a:r>
              <a:rPr lang="en-US" dirty="0"/>
              <a:t>The goals are to discover how the brain works and what causes normal and abnormal human behavior, to develop new treatments, and to pave the way for preventions and cures for mental illness. </a:t>
            </a:r>
          </a:p>
          <a:p>
            <a:pPr marL="0" indent="0">
              <a:buNone/>
            </a:pPr>
            <a:endParaRPr lang="en-US" dirty="0"/>
          </a:p>
        </p:txBody>
      </p:sp>
      <p:pic>
        <p:nvPicPr>
          <p:cNvPr id="5" name="Picture 4">
            <a:extLst>
              <a:ext uri="{FF2B5EF4-FFF2-40B4-BE49-F238E27FC236}">
                <a16:creationId xmlns:a16="http://schemas.microsoft.com/office/drawing/2014/main" id="{D93411F7-0C29-4FF6-B2D6-F7E1A8D6AF3B}"/>
              </a:ext>
            </a:extLst>
          </p:cNvPr>
          <p:cNvPicPr>
            <a:picLocks noChangeAspect="1"/>
          </p:cNvPicPr>
          <p:nvPr/>
        </p:nvPicPr>
        <p:blipFill>
          <a:blip r:embed="rId2"/>
          <a:stretch>
            <a:fillRect/>
          </a:stretch>
        </p:blipFill>
        <p:spPr>
          <a:xfrm>
            <a:off x="7991496" y="202059"/>
            <a:ext cx="3025979" cy="830100"/>
          </a:xfrm>
          <a:prstGeom prst="rect">
            <a:avLst/>
          </a:prstGeom>
        </p:spPr>
      </p:pic>
      <p:pic>
        <p:nvPicPr>
          <p:cNvPr id="7" name="Picture 6">
            <a:extLst>
              <a:ext uri="{FF2B5EF4-FFF2-40B4-BE49-F238E27FC236}">
                <a16:creationId xmlns:a16="http://schemas.microsoft.com/office/drawing/2014/main" id="{181EAE3D-DC44-4F4D-A103-C70080969170}"/>
              </a:ext>
            </a:extLst>
          </p:cNvPr>
          <p:cNvPicPr>
            <a:picLocks noChangeAspect="1"/>
          </p:cNvPicPr>
          <p:nvPr/>
        </p:nvPicPr>
        <p:blipFill>
          <a:blip r:embed="rId3"/>
          <a:stretch>
            <a:fillRect/>
          </a:stretch>
        </p:blipFill>
        <p:spPr>
          <a:xfrm>
            <a:off x="11085841" y="202059"/>
            <a:ext cx="880211" cy="830100"/>
          </a:xfrm>
          <a:prstGeom prst="rect">
            <a:avLst/>
          </a:prstGeom>
        </p:spPr>
      </p:pic>
    </p:spTree>
    <p:extLst>
      <p:ext uri="{BB962C8B-B14F-4D97-AF65-F5344CB8AC3E}">
        <p14:creationId xmlns:p14="http://schemas.microsoft.com/office/powerpoint/2010/main" val="427570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131DE7-A6A5-7349-8F3A-4B12DFE98801}"/>
              </a:ext>
            </a:extLst>
          </p:cNvPr>
          <p:cNvGrpSpPr/>
          <p:nvPr/>
        </p:nvGrpSpPr>
        <p:grpSpPr>
          <a:xfrm>
            <a:off x="198131" y="1583112"/>
            <a:ext cx="11688159" cy="3211091"/>
            <a:chOff x="199041" y="477417"/>
            <a:chExt cx="11688159" cy="3211091"/>
          </a:xfrm>
        </p:grpSpPr>
        <p:grpSp>
          <p:nvGrpSpPr>
            <p:cNvPr id="5" name="Group 4">
              <a:extLst>
                <a:ext uri="{FF2B5EF4-FFF2-40B4-BE49-F238E27FC236}">
                  <a16:creationId xmlns:a16="http://schemas.microsoft.com/office/drawing/2014/main" id="{0AD80C74-D19E-3541-B069-7C01E2F1A8DE}"/>
                </a:ext>
              </a:extLst>
            </p:cNvPr>
            <p:cNvGrpSpPr/>
            <p:nvPr/>
          </p:nvGrpSpPr>
          <p:grpSpPr>
            <a:xfrm>
              <a:off x="1932867" y="2182268"/>
              <a:ext cx="533400" cy="1295400"/>
              <a:chOff x="1320800" y="2362200"/>
              <a:chExt cx="533400" cy="1295400"/>
            </a:xfrm>
          </p:grpSpPr>
          <p:sp>
            <p:nvSpPr>
              <p:cNvPr id="26" name="Oval 25">
                <a:extLst>
                  <a:ext uri="{FF2B5EF4-FFF2-40B4-BE49-F238E27FC236}">
                    <a16:creationId xmlns:a16="http://schemas.microsoft.com/office/drawing/2014/main" id="{07D884BC-4408-094D-9504-ED8D1F8B5376}"/>
                  </a:ext>
                </a:extLst>
              </p:cNvPr>
              <p:cNvSpPr/>
              <p:nvPr/>
            </p:nvSpPr>
            <p:spPr>
              <a:xfrm>
                <a:off x="1346200" y="2362200"/>
                <a:ext cx="482600" cy="469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ame Side Corner Rectangle 26">
                <a:extLst>
                  <a:ext uri="{FF2B5EF4-FFF2-40B4-BE49-F238E27FC236}">
                    <a16:creationId xmlns:a16="http://schemas.microsoft.com/office/drawing/2014/main" id="{DC0D37E1-4328-044E-A553-93E7BD17A556}"/>
                  </a:ext>
                </a:extLst>
              </p:cNvPr>
              <p:cNvSpPr/>
              <p:nvPr/>
            </p:nvSpPr>
            <p:spPr>
              <a:xfrm>
                <a:off x="1320800" y="2857500"/>
                <a:ext cx="533400" cy="800100"/>
              </a:xfrm>
              <a:prstGeom prst="round2SameRect">
                <a:avLst>
                  <a:gd name="adj1" fmla="val 50000"/>
                  <a:gd name="adj2" fmla="val 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ight Arrow 5">
              <a:extLst>
                <a:ext uri="{FF2B5EF4-FFF2-40B4-BE49-F238E27FC236}">
                  <a16:creationId xmlns:a16="http://schemas.microsoft.com/office/drawing/2014/main" id="{6BCD5F89-9EFC-3A44-8112-22D18BAEDD2C}"/>
                </a:ext>
              </a:extLst>
            </p:cNvPr>
            <p:cNvSpPr/>
            <p:nvPr/>
          </p:nvSpPr>
          <p:spPr>
            <a:xfrm>
              <a:off x="8737075" y="1653537"/>
              <a:ext cx="906899" cy="7277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91E2F9-5FA9-C24B-B191-6A822BAD560E}"/>
                </a:ext>
              </a:extLst>
            </p:cNvPr>
            <p:cNvSpPr txBox="1"/>
            <p:nvPr/>
          </p:nvSpPr>
          <p:spPr>
            <a:xfrm>
              <a:off x="199041" y="1045655"/>
              <a:ext cx="1126414" cy="646331"/>
            </a:xfrm>
            <a:prstGeom prst="rect">
              <a:avLst/>
            </a:prstGeom>
            <a:noFill/>
          </p:spPr>
          <p:txBody>
            <a:bodyPr wrap="square" rtlCol="0">
              <a:spAutoFit/>
            </a:bodyPr>
            <a:lstStyle/>
            <a:p>
              <a:r>
                <a:rPr lang="en-US" b="1" dirty="0"/>
                <a:t>Pathway to Care</a:t>
              </a:r>
            </a:p>
          </p:txBody>
        </p:sp>
        <p:sp>
          <p:nvSpPr>
            <p:cNvPr id="8" name="Rectangle 7">
              <a:extLst>
                <a:ext uri="{FF2B5EF4-FFF2-40B4-BE49-F238E27FC236}">
                  <a16:creationId xmlns:a16="http://schemas.microsoft.com/office/drawing/2014/main" id="{7A23CA52-788D-6346-B97E-08A63FBDE6CA}"/>
                </a:ext>
              </a:extLst>
            </p:cNvPr>
            <p:cNvSpPr/>
            <p:nvPr/>
          </p:nvSpPr>
          <p:spPr>
            <a:xfrm>
              <a:off x="1354869" y="564998"/>
              <a:ext cx="2146043" cy="31235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76836DC-2A76-6449-A3DA-6C8DEEC1DA45}"/>
                </a:ext>
              </a:extLst>
            </p:cNvPr>
            <p:cNvSpPr txBox="1"/>
            <p:nvPr/>
          </p:nvSpPr>
          <p:spPr>
            <a:xfrm>
              <a:off x="1430229" y="649425"/>
              <a:ext cx="2481944" cy="1477328"/>
            </a:xfrm>
            <a:prstGeom prst="rect">
              <a:avLst/>
            </a:prstGeom>
            <a:noFill/>
          </p:spPr>
          <p:txBody>
            <a:bodyPr wrap="square" rtlCol="0">
              <a:spAutoFit/>
            </a:bodyPr>
            <a:lstStyle/>
            <a:p>
              <a:r>
                <a:rPr lang="en-US" b="1" dirty="0"/>
                <a:t>Client Characteristics</a:t>
              </a:r>
            </a:p>
            <a:p>
              <a:r>
                <a:rPr lang="en-US" b="1" dirty="0"/>
                <a:t>at Intake</a:t>
              </a:r>
            </a:p>
            <a:p>
              <a:r>
                <a:rPr lang="en-US" dirty="0"/>
                <a:t>-Demographic</a:t>
              </a:r>
            </a:p>
            <a:p>
              <a:r>
                <a:rPr lang="en-US" dirty="0"/>
                <a:t>-Psych and med </a:t>
              </a:r>
              <a:r>
                <a:rPr lang="en-US" dirty="0" err="1"/>
                <a:t>hx</a:t>
              </a:r>
              <a:endParaRPr lang="en-US" dirty="0"/>
            </a:p>
            <a:p>
              <a:r>
                <a:rPr lang="en-US" dirty="0"/>
                <a:t>-Life Functioning</a:t>
              </a:r>
            </a:p>
          </p:txBody>
        </p:sp>
        <p:sp>
          <p:nvSpPr>
            <p:cNvPr id="10" name="Hexagon 9">
              <a:extLst>
                <a:ext uri="{FF2B5EF4-FFF2-40B4-BE49-F238E27FC236}">
                  <a16:creationId xmlns:a16="http://schemas.microsoft.com/office/drawing/2014/main" id="{C7273EA5-AD1E-CC48-ABB6-2F07FD6AA6FD}"/>
                </a:ext>
              </a:extLst>
            </p:cNvPr>
            <p:cNvSpPr/>
            <p:nvPr/>
          </p:nvSpPr>
          <p:spPr>
            <a:xfrm>
              <a:off x="3559481" y="477417"/>
              <a:ext cx="5127055" cy="3180816"/>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A5FE37-46E4-0541-92C4-B0F085F1AB56}"/>
                </a:ext>
              </a:extLst>
            </p:cNvPr>
            <p:cNvSpPr/>
            <p:nvPr/>
          </p:nvSpPr>
          <p:spPr>
            <a:xfrm>
              <a:off x="4264865" y="1257017"/>
              <a:ext cx="1446237" cy="20646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C8AC9C5-EE8D-994A-995D-10A43274B95B}"/>
                </a:ext>
              </a:extLst>
            </p:cNvPr>
            <p:cNvSpPr/>
            <p:nvPr/>
          </p:nvSpPr>
          <p:spPr>
            <a:xfrm>
              <a:off x="6461701" y="1201035"/>
              <a:ext cx="1474238" cy="21501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DAC4E2B-5C6F-8A43-BDDB-291E06967C53}"/>
                </a:ext>
              </a:extLst>
            </p:cNvPr>
            <p:cNvSpPr txBox="1"/>
            <p:nvPr/>
          </p:nvSpPr>
          <p:spPr>
            <a:xfrm>
              <a:off x="4623573" y="534722"/>
              <a:ext cx="2901823" cy="646331"/>
            </a:xfrm>
            <a:prstGeom prst="rect">
              <a:avLst/>
            </a:prstGeom>
            <a:noFill/>
          </p:spPr>
          <p:txBody>
            <a:bodyPr wrap="square" rtlCol="0">
              <a:spAutoFit/>
            </a:bodyPr>
            <a:lstStyle/>
            <a:p>
              <a:pPr algn="ctr"/>
              <a:r>
                <a:rPr lang="en-US" b="1" dirty="0" err="1"/>
                <a:t>OnTrackNY</a:t>
              </a:r>
              <a:r>
                <a:rPr lang="en-US" b="1" dirty="0"/>
                <a:t> Coordinated Specialty Care </a:t>
              </a:r>
            </a:p>
          </p:txBody>
        </p:sp>
        <p:sp>
          <p:nvSpPr>
            <p:cNvPr id="14" name="TextBox 13">
              <a:extLst>
                <a:ext uri="{FF2B5EF4-FFF2-40B4-BE49-F238E27FC236}">
                  <a16:creationId xmlns:a16="http://schemas.microsoft.com/office/drawing/2014/main" id="{A64645D2-A7C7-2742-B81C-64B65C4A3E63}"/>
                </a:ext>
              </a:extLst>
            </p:cNvPr>
            <p:cNvSpPr txBox="1"/>
            <p:nvPr/>
          </p:nvSpPr>
          <p:spPr>
            <a:xfrm>
              <a:off x="4315404" y="1412143"/>
              <a:ext cx="1391294" cy="1477328"/>
            </a:xfrm>
            <a:prstGeom prst="rect">
              <a:avLst/>
            </a:prstGeom>
            <a:noFill/>
          </p:spPr>
          <p:txBody>
            <a:bodyPr wrap="square" rtlCol="0">
              <a:spAutoFit/>
            </a:bodyPr>
            <a:lstStyle/>
            <a:p>
              <a:r>
                <a:rPr lang="en-US" b="1" dirty="0" err="1"/>
                <a:t>Tx</a:t>
              </a:r>
              <a:r>
                <a:rPr lang="en-US" b="1" dirty="0"/>
                <a:t> Processes</a:t>
              </a:r>
            </a:p>
            <a:p>
              <a:r>
                <a:rPr lang="en-US" dirty="0"/>
                <a:t>-Services provided</a:t>
              </a:r>
            </a:p>
            <a:p>
              <a:r>
                <a:rPr lang="en-US" dirty="0"/>
                <a:t>-Fidelity of services </a:t>
              </a:r>
            </a:p>
          </p:txBody>
        </p:sp>
        <p:sp>
          <p:nvSpPr>
            <p:cNvPr id="15" name="TextBox 14">
              <a:extLst>
                <a:ext uri="{FF2B5EF4-FFF2-40B4-BE49-F238E27FC236}">
                  <a16:creationId xmlns:a16="http://schemas.microsoft.com/office/drawing/2014/main" id="{FF7D5BCE-E980-1C46-A2A7-0A54C5699C34}"/>
                </a:ext>
              </a:extLst>
            </p:cNvPr>
            <p:cNvSpPr txBox="1"/>
            <p:nvPr/>
          </p:nvSpPr>
          <p:spPr>
            <a:xfrm>
              <a:off x="6477772" y="1269526"/>
              <a:ext cx="1420845" cy="646331"/>
            </a:xfrm>
            <a:prstGeom prst="rect">
              <a:avLst/>
            </a:prstGeom>
            <a:noFill/>
          </p:spPr>
          <p:txBody>
            <a:bodyPr wrap="square" rtlCol="0">
              <a:spAutoFit/>
            </a:bodyPr>
            <a:lstStyle/>
            <a:p>
              <a:r>
                <a:rPr lang="en-US" b="1" dirty="0"/>
                <a:t>Outcomes Monitoring</a:t>
              </a:r>
            </a:p>
          </p:txBody>
        </p:sp>
        <p:sp>
          <p:nvSpPr>
            <p:cNvPr id="16" name="Right Arrow 15">
              <a:extLst>
                <a:ext uri="{FF2B5EF4-FFF2-40B4-BE49-F238E27FC236}">
                  <a16:creationId xmlns:a16="http://schemas.microsoft.com/office/drawing/2014/main" id="{9C31D19E-7683-AA48-BB9F-6DB0724E01E6}"/>
                </a:ext>
              </a:extLst>
            </p:cNvPr>
            <p:cNvSpPr/>
            <p:nvPr/>
          </p:nvSpPr>
          <p:spPr>
            <a:xfrm>
              <a:off x="5727173" y="1724871"/>
              <a:ext cx="763556" cy="46938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7" name="Right Arrow 16">
              <a:extLst>
                <a:ext uri="{FF2B5EF4-FFF2-40B4-BE49-F238E27FC236}">
                  <a16:creationId xmlns:a16="http://schemas.microsoft.com/office/drawing/2014/main" id="{AC57BEC5-87AF-A44D-8EED-643ABAF1FF77}"/>
                </a:ext>
              </a:extLst>
            </p:cNvPr>
            <p:cNvSpPr/>
            <p:nvPr/>
          </p:nvSpPr>
          <p:spPr>
            <a:xfrm rot="10800000">
              <a:off x="5659270" y="2292118"/>
              <a:ext cx="763556" cy="46938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CA29C6-6F76-DB45-9179-436958C99D30}"/>
                </a:ext>
              </a:extLst>
            </p:cNvPr>
            <p:cNvSpPr/>
            <p:nvPr/>
          </p:nvSpPr>
          <p:spPr>
            <a:xfrm>
              <a:off x="6494362" y="1873810"/>
              <a:ext cx="1506898" cy="1477328"/>
            </a:xfrm>
            <a:prstGeom prst="rect">
              <a:avLst/>
            </a:prstGeom>
          </p:spPr>
          <p:txBody>
            <a:bodyPr wrap="square">
              <a:spAutoFit/>
            </a:bodyPr>
            <a:lstStyle/>
            <a:p>
              <a:r>
                <a:rPr lang="en-US" dirty="0"/>
                <a:t>-Services used </a:t>
              </a:r>
            </a:p>
            <a:p>
              <a:r>
                <a:rPr lang="en-US" dirty="0"/>
                <a:t>-Psych/med functioning</a:t>
              </a:r>
            </a:p>
            <a:p>
              <a:r>
                <a:rPr lang="en-US" dirty="0"/>
                <a:t>-Life functioning</a:t>
              </a:r>
            </a:p>
          </p:txBody>
        </p:sp>
        <p:sp>
          <p:nvSpPr>
            <p:cNvPr id="19" name="Right Arrow 18">
              <a:extLst>
                <a:ext uri="{FF2B5EF4-FFF2-40B4-BE49-F238E27FC236}">
                  <a16:creationId xmlns:a16="http://schemas.microsoft.com/office/drawing/2014/main" id="{BFC9E42D-C542-4B4B-AB53-DE0DDF3EF171}"/>
                </a:ext>
              </a:extLst>
            </p:cNvPr>
            <p:cNvSpPr/>
            <p:nvPr/>
          </p:nvSpPr>
          <p:spPr>
            <a:xfrm>
              <a:off x="249644" y="1641061"/>
              <a:ext cx="1017304" cy="7277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40A21E-EFA4-4741-8A5F-2122D86A9529}"/>
                </a:ext>
              </a:extLst>
            </p:cNvPr>
            <p:cNvSpPr/>
            <p:nvPr/>
          </p:nvSpPr>
          <p:spPr>
            <a:xfrm>
              <a:off x="9712642" y="477417"/>
              <a:ext cx="2174558" cy="32110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D666544-584F-9D46-9EB9-C60A72D4146D}"/>
                </a:ext>
              </a:extLst>
            </p:cNvPr>
            <p:cNvSpPr txBox="1"/>
            <p:nvPr/>
          </p:nvSpPr>
          <p:spPr>
            <a:xfrm>
              <a:off x="9740628" y="534722"/>
              <a:ext cx="1990265" cy="2308324"/>
            </a:xfrm>
            <a:prstGeom prst="rect">
              <a:avLst/>
            </a:prstGeom>
            <a:noFill/>
          </p:spPr>
          <p:txBody>
            <a:bodyPr wrap="square" rtlCol="0">
              <a:spAutoFit/>
            </a:bodyPr>
            <a:lstStyle/>
            <a:p>
              <a:r>
                <a:rPr lang="en-US" b="1" dirty="0"/>
                <a:t>Post Discharge Client Outcomes </a:t>
              </a:r>
            </a:p>
            <a:p>
              <a:r>
                <a:rPr lang="en-US" dirty="0"/>
                <a:t>-Short and long term </a:t>
              </a:r>
            </a:p>
            <a:p>
              <a:r>
                <a:rPr lang="en-US" dirty="0"/>
                <a:t>-Service use</a:t>
              </a:r>
            </a:p>
            <a:p>
              <a:r>
                <a:rPr lang="en-US" dirty="0"/>
                <a:t>-Employment</a:t>
              </a:r>
            </a:p>
            <a:p>
              <a:r>
                <a:rPr lang="en-US" dirty="0"/>
                <a:t>-Education</a:t>
              </a:r>
            </a:p>
            <a:p>
              <a:r>
                <a:rPr lang="en-US" dirty="0"/>
                <a:t>-Quality of life</a:t>
              </a:r>
            </a:p>
          </p:txBody>
        </p:sp>
        <p:sp>
          <p:nvSpPr>
            <p:cNvPr id="22" name="TextBox 21">
              <a:extLst>
                <a:ext uri="{FF2B5EF4-FFF2-40B4-BE49-F238E27FC236}">
                  <a16:creationId xmlns:a16="http://schemas.microsoft.com/office/drawing/2014/main" id="{67E99C67-9D8B-A64D-AD47-5F6C70C02A23}"/>
                </a:ext>
              </a:extLst>
            </p:cNvPr>
            <p:cNvSpPr txBox="1"/>
            <p:nvPr/>
          </p:nvSpPr>
          <p:spPr>
            <a:xfrm>
              <a:off x="8535689" y="1257017"/>
              <a:ext cx="1126414" cy="369332"/>
            </a:xfrm>
            <a:prstGeom prst="rect">
              <a:avLst/>
            </a:prstGeom>
            <a:noFill/>
          </p:spPr>
          <p:txBody>
            <a:bodyPr wrap="square" rtlCol="0">
              <a:spAutoFit/>
            </a:bodyPr>
            <a:lstStyle/>
            <a:p>
              <a:r>
                <a:rPr lang="en-US" b="1"/>
                <a:t>Discharge</a:t>
              </a:r>
              <a:endParaRPr lang="en-US" b="1" dirty="0"/>
            </a:p>
          </p:txBody>
        </p:sp>
        <p:grpSp>
          <p:nvGrpSpPr>
            <p:cNvPr id="23" name="Group 22">
              <a:extLst>
                <a:ext uri="{FF2B5EF4-FFF2-40B4-BE49-F238E27FC236}">
                  <a16:creationId xmlns:a16="http://schemas.microsoft.com/office/drawing/2014/main" id="{8C050EF3-AFB3-6A4A-9681-065E3659D576}"/>
                </a:ext>
              </a:extLst>
            </p:cNvPr>
            <p:cNvGrpSpPr/>
            <p:nvPr/>
          </p:nvGrpSpPr>
          <p:grpSpPr>
            <a:xfrm>
              <a:off x="11197493" y="2182268"/>
              <a:ext cx="533400" cy="1295400"/>
              <a:chOff x="1320800" y="2362200"/>
              <a:chExt cx="533400" cy="1295400"/>
            </a:xfrm>
          </p:grpSpPr>
          <p:sp>
            <p:nvSpPr>
              <p:cNvPr id="24" name="Oval 23">
                <a:extLst>
                  <a:ext uri="{FF2B5EF4-FFF2-40B4-BE49-F238E27FC236}">
                    <a16:creationId xmlns:a16="http://schemas.microsoft.com/office/drawing/2014/main" id="{F479842A-847B-434B-8B7B-0AD2A6739A35}"/>
                  </a:ext>
                </a:extLst>
              </p:cNvPr>
              <p:cNvSpPr/>
              <p:nvPr/>
            </p:nvSpPr>
            <p:spPr>
              <a:xfrm>
                <a:off x="1346200" y="2362200"/>
                <a:ext cx="482600" cy="469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Same Side Corner Rectangle 24">
                <a:extLst>
                  <a:ext uri="{FF2B5EF4-FFF2-40B4-BE49-F238E27FC236}">
                    <a16:creationId xmlns:a16="http://schemas.microsoft.com/office/drawing/2014/main" id="{C5D6AC58-EC3F-EF4B-ADFF-11CD5B249E8A}"/>
                  </a:ext>
                </a:extLst>
              </p:cNvPr>
              <p:cNvSpPr/>
              <p:nvPr/>
            </p:nvSpPr>
            <p:spPr>
              <a:xfrm>
                <a:off x="1320800" y="2857500"/>
                <a:ext cx="533400" cy="800100"/>
              </a:xfrm>
              <a:prstGeom prst="round2SameRect">
                <a:avLst>
                  <a:gd name="adj1" fmla="val 50000"/>
                  <a:gd name="adj2" fmla="val 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Title 1">
            <a:extLst>
              <a:ext uri="{FF2B5EF4-FFF2-40B4-BE49-F238E27FC236}">
                <a16:creationId xmlns:a16="http://schemas.microsoft.com/office/drawing/2014/main" id="{6AF2F850-E2A0-EC4D-8645-B0B109C7C7FD}"/>
              </a:ext>
            </a:extLst>
          </p:cNvPr>
          <p:cNvSpPr>
            <a:spLocks noGrp="1"/>
          </p:cNvSpPr>
          <p:nvPr>
            <p:ph type="title"/>
          </p:nvPr>
        </p:nvSpPr>
        <p:spPr>
          <a:xfrm>
            <a:off x="246531" y="132046"/>
            <a:ext cx="10515600" cy="1325563"/>
          </a:xfrm>
        </p:spPr>
        <p:txBody>
          <a:bodyPr/>
          <a:lstStyle/>
          <a:p>
            <a:r>
              <a:rPr lang="en-US" b="1" dirty="0"/>
              <a:t>What can data science do here?</a:t>
            </a:r>
          </a:p>
        </p:txBody>
      </p:sp>
      <p:sp>
        <p:nvSpPr>
          <p:cNvPr id="30" name="TextBox 29">
            <a:extLst>
              <a:ext uri="{FF2B5EF4-FFF2-40B4-BE49-F238E27FC236}">
                <a16:creationId xmlns:a16="http://schemas.microsoft.com/office/drawing/2014/main" id="{7F441975-55E0-CA41-B2FF-D0771D2AFB54}"/>
              </a:ext>
            </a:extLst>
          </p:cNvPr>
          <p:cNvSpPr txBox="1"/>
          <p:nvPr/>
        </p:nvSpPr>
        <p:spPr>
          <a:xfrm>
            <a:off x="1018118" y="6151346"/>
            <a:ext cx="10686465" cy="646331"/>
          </a:xfrm>
          <a:prstGeom prst="rect">
            <a:avLst/>
          </a:prstGeom>
          <a:noFill/>
        </p:spPr>
        <p:txBody>
          <a:bodyPr wrap="square" rtlCol="0">
            <a:spAutoFit/>
          </a:bodyPr>
          <a:lstStyle/>
          <a:p>
            <a:r>
              <a:rPr lang="en-US" sz="3600" dirty="0"/>
              <a:t>Data Science is the Engine for Learning Health System</a:t>
            </a:r>
          </a:p>
        </p:txBody>
      </p:sp>
      <p:sp>
        <p:nvSpPr>
          <p:cNvPr id="31" name="TextBox 30">
            <a:extLst>
              <a:ext uri="{FF2B5EF4-FFF2-40B4-BE49-F238E27FC236}">
                <a16:creationId xmlns:a16="http://schemas.microsoft.com/office/drawing/2014/main" id="{6B489836-9D68-8C46-9757-170173AEDD4B}"/>
              </a:ext>
            </a:extLst>
          </p:cNvPr>
          <p:cNvSpPr txBox="1"/>
          <p:nvPr/>
        </p:nvSpPr>
        <p:spPr>
          <a:xfrm>
            <a:off x="1429319" y="5413970"/>
            <a:ext cx="9525552" cy="646331"/>
          </a:xfrm>
          <a:prstGeom prst="rect">
            <a:avLst/>
          </a:prstGeom>
          <a:noFill/>
        </p:spPr>
        <p:txBody>
          <a:bodyPr wrap="square" rtlCol="0">
            <a:spAutoFit/>
          </a:bodyPr>
          <a:lstStyle/>
          <a:p>
            <a:r>
              <a:rPr lang="en-US" sz="3600" dirty="0"/>
              <a:t>Data is being collected/wrangled at each step</a:t>
            </a:r>
          </a:p>
        </p:txBody>
      </p:sp>
    </p:spTree>
    <p:extLst>
      <p:ext uri="{BB962C8B-B14F-4D97-AF65-F5344CB8AC3E}">
        <p14:creationId xmlns:p14="http://schemas.microsoft.com/office/powerpoint/2010/main" val="173733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669" y="1941556"/>
            <a:ext cx="2879522" cy="2879522"/>
          </a:xfrm>
          <a:prstGeom prst="rect">
            <a:avLst/>
          </a:prstGeom>
        </p:spPr>
      </p:pic>
      <p:sp>
        <p:nvSpPr>
          <p:cNvPr id="10" name="Down Arrow 9"/>
          <p:cNvSpPr/>
          <p:nvPr/>
        </p:nvSpPr>
        <p:spPr>
          <a:xfrm rot="16200000">
            <a:off x="5958347" y="2956587"/>
            <a:ext cx="1078173" cy="8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6200000">
            <a:off x="2306064" y="2936017"/>
            <a:ext cx="1078173" cy="8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29365" y="2501036"/>
            <a:ext cx="1514901" cy="200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Predictive Analytics</a:t>
            </a:r>
          </a:p>
          <a:p>
            <a:pPr algn="ctr"/>
            <a:r>
              <a:rPr lang="en-US" b="1" dirty="0"/>
              <a:t>(Machine learning)</a:t>
            </a:r>
          </a:p>
        </p:txBody>
      </p:sp>
      <p:sp>
        <p:nvSpPr>
          <p:cNvPr id="17" name="Down Arrow 16"/>
          <p:cNvSpPr/>
          <p:nvPr/>
        </p:nvSpPr>
        <p:spPr>
          <a:xfrm rot="16200000">
            <a:off x="8747744" y="2984414"/>
            <a:ext cx="1078173" cy="8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985268" y="2463587"/>
            <a:ext cx="1484510" cy="2238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Recommend Action</a:t>
            </a:r>
          </a:p>
          <a:p>
            <a:pPr algn="ctr"/>
            <a:r>
              <a:rPr lang="en-US" dirty="0"/>
              <a:t>(e.g. start treatment)</a:t>
            </a:r>
          </a:p>
        </p:txBody>
      </p:sp>
      <p:sp>
        <p:nvSpPr>
          <p:cNvPr id="18" name="TextBox 17"/>
          <p:cNvSpPr txBox="1"/>
          <p:nvPr/>
        </p:nvSpPr>
        <p:spPr>
          <a:xfrm>
            <a:off x="5938971" y="206778"/>
            <a:ext cx="6118917" cy="1692771"/>
          </a:xfrm>
          <a:prstGeom prst="rect">
            <a:avLst/>
          </a:prstGeom>
          <a:noFill/>
        </p:spPr>
        <p:txBody>
          <a:bodyPr wrap="square" rtlCol="0">
            <a:spAutoFit/>
          </a:bodyPr>
          <a:lstStyle/>
          <a:p>
            <a:r>
              <a:rPr lang="en-US" sz="3200" b="1" u="sng" dirty="0"/>
              <a:t>Vision of a Learning Health System</a:t>
            </a:r>
            <a:r>
              <a:rPr lang="en-US" sz="3200" b="1" dirty="0"/>
              <a:t>:</a:t>
            </a:r>
            <a:r>
              <a:rPr lang="en-US" sz="3200" dirty="0"/>
              <a:t> </a:t>
            </a:r>
          </a:p>
          <a:p>
            <a:endParaRPr lang="en-US" dirty="0"/>
          </a:p>
          <a:p>
            <a:r>
              <a:rPr lang="en-US" dirty="0"/>
              <a:t>Want to collect data and use </a:t>
            </a:r>
            <a:r>
              <a:rPr lang="en-US" u="sng" dirty="0"/>
              <a:t>predictive analytics </a:t>
            </a:r>
            <a:r>
              <a:rPr lang="en-US" dirty="0"/>
              <a:t>that are </a:t>
            </a:r>
            <a:r>
              <a:rPr lang="en-US" u="sng" dirty="0"/>
              <a:t>actionable</a:t>
            </a:r>
            <a:r>
              <a:rPr lang="en-US" dirty="0"/>
              <a:t> by aiding clinical practice in real-world settings to improve mental health</a:t>
            </a:r>
            <a:endParaRPr lang="en-US" u="sng" dirty="0"/>
          </a:p>
        </p:txBody>
      </p:sp>
      <p:sp>
        <p:nvSpPr>
          <p:cNvPr id="20" name="Curved Left Arrow 19"/>
          <p:cNvSpPr/>
          <p:nvPr/>
        </p:nvSpPr>
        <p:spPr>
          <a:xfrm rot="5400000">
            <a:off x="4884669" y="769780"/>
            <a:ext cx="1846127" cy="971362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6163343" y="5518744"/>
            <a:ext cx="2934268" cy="923330"/>
          </a:xfrm>
          <a:prstGeom prst="rect">
            <a:avLst/>
          </a:prstGeom>
          <a:noFill/>
        </p:spPr>
        <p:txBody>
          <a:bodyPr wrap="square" rtlCol="0">
            <a:spAutoFit/>
          </a:bodyPr>
          <a:lstStyle/>
          <a:p>
            <a:r>
              <a:rPr lang="en-US" dirty="0"/>
              <a:t>Monitor action with additional collection of integrated data</a:t>
            </a:r>
          </a:p>
        </p:txBody>
      </p:sp>
      <p:sp>
        <p:nvSpPr>
          <p:cNvPr id="24" name="Rectangle 23"/>
          <p:cNvSpPr/>
          <p:nvPr/>
        </p:nvSpPr>
        <p:spPr>
          <a:xfrm>
            <a:off x="3526037" y="281652"/>
            <a:ext cx="2210831" cy="60494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3708951" y="748937"/>
            <a:ext cx="1845003" cy="5455128"/>
            <a:chOff x="3651859" y="352827"/>
            <a:chExt cx="1939019" cy="5806328"/>
          </a:xfrm>
        </p:grpSpPr>
        <p:sp>
          <p:nvSpPr>
            <p:cNvPr id="5" name="Rectangle 4"/>
            <p:cNvSpPr/>
            <p:nvPr/>
          </p:nvSpPr>
          <p:spPr>
            <a:xfrm>
              <a:off x="3651859" y="5523665"/>
              <a:ext cx="1918852" cy="63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Biological data: Genomic data, inflammatory markers</a:t>
              </a:r>
            </a:p>
          </p:txBody>
        </p:sp>
        <p:sp>
          <p:nvSpPr>
            <p:cNvPr id="6" name="Rectangle 5"/>
            <p:cNvSpPr/>
            <p:nvPr/>
          </p:nvSpPr>
          <p:spPr>
            <a:xfrm>
              <a:off x="3672026" y="352827"/>
              <a:ext cx="1918852" cy="57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Clinical Symptoms</a:t>
              </a:r>
            </a:p>
          </p:txBody>
        </p:sp>
        <p:sp>
          <p:nvSpPr>
            <p:cNvPr id="7" name="Rectangle 6"/>
            <p:cNvSpPr/>
            <p:nvPr/>
          </p:nvSpPr>
          <p:spPr>
            <a:xfrm>
              <a:off x="3651859" y="4036065"/>
              <a:ext cx="1918852" cy="666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Natural language processing of speech and/or of texts</a:t>
              </a:r>
            </a:p>
          </p:txBody>
        </p:sp>
        <p:sp>
          <p:nvSpPr>
            <p:cNvPr id="9" name="Rectangle 8"/>
            <p:cNvSpPr/>
            <p:nvPr/>
          </p:nvSpPr>
          <p:spPr>
            <a:xfrm>
              <a:off x="3672026" y="1043103"/>
              <a:ext cx="1918852" cy="57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Brain imaging – PET, fMRI, MRI, DTI, EEG</a:t>
              </a:r>
            </a:p>
          </p:txBody>
        </p:sp>
        <p:sp>
          <p:nvSpPr>
            <p:cNvPr id="26" name="Rectangle 25"/>
            <p:cNvSpPr/>
            <p:nvPr/>
          </p:nvSpPr>
          <p:spPr>
            <a:xfrm>
              <a:off x="3651859" y="4825586"/>
              <a:ext cx="1918852" cy="57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Electronic Health Record history</a:t>
              </a:r>
            </a:p>
          </p:txBody>
        </p:sp>
        <p:sp>
          <p:nvSpPr>
            <p:cNvPr id="27" name="Rectangle 26"/>
            <p:cNvSpPr/>
            <p:nvPr/>
          </p:nvSpPr>
          <p:spPr>
            <a:xfrm>
              <a:off x="3672026" y="2420750"/>
              <a:ext cx="1918852" cy="1470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200" dirty="0"/>
                <a:t>Mobile phone </a:t>
              </a:r>
            </a:p>
            <a:p>
              <a:pPr algn="ctr"/>
              <a:r>
                <a:rPr lang="en-US" sz="1200" u="sng" dirty="0"/>
                <a:t>Active sensing</a:t>
              </a:r>
              <a:r>
                <a:rPr lang="en-US" sz="1200" dirty="0"/>
                <a:t>: Behavior/mood with EMA</a:t>
              </a:r>
            </a:p>
            <a:p>
              <a:pPr algn="ctr"/>
              <a:r>
                <a:rPr lang="en-US" sz="1200" u="sng" dirty="0"/>
                <a:t>Passive sensing</a:t>
              </a:r>
              <a:r>
                <a:rPr lang="en-US" sz="1200" dirty="0"/>
                <a:t>: </a:t>
              </a:r>
              <a:r>
                <a:rPr lang="en-US" sz="1200" dirty="0" err="1"/>
                <a:t>actigraphy</a:t>
              </a:r>
              <a:r>
                <a:rPr lang="en-US" sz="1200" dirty="0"/>
                <a:t>, GPS, communication logs, sleep logs </a:t>
              </a:r>
            </a:p>
            <a:p>
              <a:pPr algn="ctr"/>
              <a:endParaRPr lang="en-US" sz="1200" dirty="0"/>
            </a:p>
          </p:txBody>
        </p:sp>
        <p:sp>
          <p:nvSpPr>
            <p:cNvPr id="28" name="Rectangle 27"/>
            <p:cNvSpPr/>
            <p:nvPr/>
          </p:nvSpPr>
          <p:spPr>
            <a:xfrm>
              <a:off x="3672026" y="1733637"/>
              <a:ext cx="1918852" cy="57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Neurocognitive tasks – sensory processing, cognition, motivation</a:t>
              </a:r>
            </a:p>
          </p:txBody>
        </p:sp>
      </p:grpSp>
      <p:sp>
        <p:nvSpPr>
          <p:cNvPr id="29" name="TextBox 28"/>
          <p:cNvSpPr txBox="1"/>
          <p:nvPr/>
        </p:nvSpPr>
        <p:spPr>
          <a:xfrm>
            <a:off x="3781672" y="313593"/>
            <a:ext cx="2168434" cy="369332"/>
          </a:xfrm>
          <a:prstGeom prst="rect">
            <a:avLst/>
          </a:prstGeom>
          <a:noFill/>
        </p:spPr>
        <p:txBody>
          <a:bodyPr wrap="square" rtlCol="0">
            <a:spAutoFit/>
          </a:bodyPr>
          <a:lstStyle/>
          <a:p>
            <a:r>
              <a:rPr lang="en-US" dirty="0"/>
              <a:t>Big Data Streams</a:t>
            </a:r>
          </a:p>
        </p:txBody>
      </p:sp>
    </p:spTree>
    <p:extLst>
      <p:ext uri="{BB962C8B-B14F-4D97-AF65-F5344CB8AC3E}">
        <p14:creationId xmlns:p14="http://schemas.microsoft.com/office/powerpoint/2010/main" val="3716897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02142" y="180308"/>
            <a:ext cx="7627201" cy="6484262"/>
            <a:chOff x="2175086" y="1604423"/>
            <a:chExt cx="4743027" cy="3905693"/>
          </a:xfrm>
        </p:grpSpPr>
        <p:sp>
          <p:nvSpPr>
            <p:cNvPr id="8" name="Oval 7"/>
            <p:cNvSpPr/>
            <p:nvPr/>
          </p:nvSpPr>
          <p:spPr>
            <a:xfrm>
              <a:off x="2175086" y="1604423"/>
              <a:ext cx="4743027" cy="3905693"/>
            </a:xfrm>
            <a:prstGeom prst="ellipse">
              <a:avLst/>
            </a:prstGeom>
          </p:spPr>
          <p:style>
            <a:lnRef idx="2">
              <a:schemeClr val="lt1">
                <a:hueOff val="0"/>
                <a:satOff val="0"/>
                <a:lumOff val="0"/>
                <a:alphaOff val="0"/>
              </a:schemeClr>
            </a:lnRef>
            <a:fillRef idx="1">
              <a:schemeClr val="accent1">
                <a:shade val="80000"/>
                <a:hueOff val="90421"/>
                <a:satOff val="1725"/>
                <a:lumOff val="7618"/>
                <a:alphaOff val="0"/>
              </a:schemeClr>
            </a:fillRef>
            <a:effectRef idx="0">
              <a:schemeClr val="accent1">
                <a:shade val="80000"/>
                <a:hueOff val="90421"/>
                <a:satOff val="1725"/>
                <a:lumOff val="7618"/>
                <a:alphaOff val="0"/>
              </a:schemeClr>
            </a:effectRef>
            <a:fontRef idx="minor">
              <a:schemeClr val="lt1"/>
            </a:fontRef>
          </p:style>
        </p:sp>
        <p:sp>
          <p:nvSpPr>
            <p:cNvPr id="9" name="Oval 4"/>
            <p:cNvSpPr txBox="1"/>
            <p:nvPr/>
          </p:nvSpPr>
          <p:spPr>
            <a:xfrm>
              <a:off x="2987378" y="1936961"/>
              <a:ext cx="2048107" cy="703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3600" kern="1200" dirty="0"/>
                <a:t>Supervised </a:t>
              </a:r>
              <a:r>
                <a:rPr lang="en-US" sz="3600" dirty="0"/>
                <a:t>L</a:t>
              </a:r>
              <a:r>
                <a:rPr lang="en-US" sz="3600" kern="1200" dirty="0"/>
                <a:t>earning Algorithms</a:t>
              </a:r>
            </a:p>
          </p:txBody>
        </p:sp>
      </p:grpSp>
      <p:grpSp>
        <p:nvGrpSpPr>
          <p:cNvPr id="16" name="Group 15"/>
          <p:cNvGrpSpPr/>
          <p:nvPr/>
        </p:nvGrpSpPr>
        <p:grpSpPr>
          <a:xfrm>
            <a:off x="4880963" y="1126105"/>
            <a:ext cx="3166806" cy="1936960"/>
            <a:chOff x="2856552" y="2748330"/>
            <a:chExt cx="3557270" cy="2843539"/>
          </a:xfrm>
        </p:grpSpPr>
        <p:sp>
          <p:nvSpPr>
            <p:cNvPr id="17" name="Oval 16"/>
            <p:cNvSpPr/>
            <p:nvPr/>
          </p:nvSpPr>
          <p:spPr>
            <a:xfrm>
              <a:off x="2856552" y="2748330"/>
              <a:ext cx="3557270" cy="2843539"/>
            </a:xfrm>
            <a:prstGeom prst="ellipse">
              <a:avLst/>
            </a:prstGeom>
          </p:spPr>
          <p:style>
            <a:lnRef idx="2">
              <a:schemeClr val="lt1">
                <a:hueOff val="0"/>
                <a:satOff val="0"/>
                <a:lumOff val="0"/>
                <a:alphaOff val="0"/>
              </a:schemeClr>
            </a:lnRef>
            <a:fillRef idx="1">
              <a:schemeClr val="accent1">
                <a:shade val="80000"/>
                <a:hueOff val="180842"/>
                <a:satOff val="3450"/>
                <a:lumOff val="15237"/>
                <a:alphaOff val="0"/>
              </a:schemeClr>
            </a:fillRef>
            <a:effectRef idx="0">
              <a:schemeClr val="accent1">
                <a:shade val="80000"/>
                <a:hueOff val="180842"/>
                <a:satOff val="3450"/>
                <a:lumOff val="15237"/>
                <a:alphaOff val="0"/>
              </a:schemeClr>
            </a:effectRef>
            <a:fontRef idx="minor">
              <a:schemeClr val="lt1"/>
            </a:fontRef>
          </p:style>
        </p:sp>
        <p:sp>
          <p:nvSpPr>
            <p:cNvPr id="18" name="Oval 4"/>
            <p:cNvSpPr txBox="1"/>
            <p:nvPr/>
          </p:nvSpPr>
          <p:spPr>
            <a:xfrm>
              <a:off x="3313116" y="3864976"/>
              <a:ext cx="2832760" cy="639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889000">
                <a:lnSpc>
                  <a:spcPct val="90000"/>
                </a:lnSpc>
                <a:spcBef>
                  <a:spcPct val="0"/>
                </a:spcBef>
                <a:spcAft>
                  <a:spcPct val="35000"/>
                </a:spcAft>
              </a:pPr>
              <a:r>
                <a:rPr lang="en-US" sz="2000" dirty="0"/>
                <a:t>Tree-based</a:t>
              </a:r>
            </a:p>
            <a:p>
              <a:pPr marL="0" lvl="0" indent="0" algn="ctr" defTabSz="889000">
                <a:lnSpc>
                  <a:spcPct val="90000"/>
                </a:lnSpc>
                <a:spcBef>
                  <a:spcPct val="0"/>
                </a:spcBef>
                <a:spcAft>
                  <a:spcPct val="35000"/>
                </a:spcAft>
                <a:buNone/>
              </a:pPr>
              <a:r>
                <a:rPr lang="en-US" sz="2000" dirty="0"/>
                <a:t>Ensemble Methods </a:t>
              </a:r>
            </a:p>
            <a:p>
              <a:pPr marL="0" lvl="0" indent="0" algn="ctr" defTabSz="889000">
                <a:lnSpc>
                  <a:spcPct val="90000"/>
                </a:lnSpc>
                <a:spcBef>
                  <a:spcPct val="0"/>
                </a:spcBef>
                <a:spcAft>
                  <a:spcPct val="35000"/>
                </a:spcAft>
                <a:buNone/>
              </a:pPr>
              <a:r>
                <a:rPr lang="en-US" sz="2000" dirty="0"/>
                <a:t>Bagging, Boosting Random Forest</a:t>
              </a:r>
            </a:p>
            <a:p>
              <a:pPr marL="0" lvl="0" indent="0" algn="ctr" defTabSz="889000">
                <a:lnSpc>
                  <a:spcPct val="90000"/>
                </a:lnSpc>
                <a:spcBef>
                  <a:spcPct val="0"/>
                </a:spcBef>
                <a:spcAft>
                  <a:spcPct val="35000"/>
                </a:spcAft>
                <a:buNone/>
              </a:pPr>
              <a:endParaRPr lang="en-US" sz="2000" dirty="0"/>
            </a:p>
          </p:txBody>
        </p:sp>
      </p:grpSp>
      <p:grpSp>
        <p:nvGrpSpPr>
          <p:cNvPr id="10" name="Group 9"/>
          <p:cNvGrpSpPr/>
          <p:nvPr/>
        </p:nvGrpSpPr>
        <p:grpSpPr>
          <a:xfrm>
            <a:off x="2408016" y="4097877"/>
            <a:ext cx="3187986" cy="2343211"/>
            <a:chOff x="2787031" y="2614048"/>
            <a:chExt cx="3557270" cy="2843539"/>
          </a:xfrm>
        </p:grpSpPr>
        <p:sp>
          <p:nvSpPr>
            <p:cNvPr id="11" name="Oval 10"/>
            <p:cNvSpPr/>
            <p:nvPr/>
          </p:nvSpPr>
          <p:spPr>
            <a:xfrm>
              <a:off x="2787031" y="2614048"/>
              <a:ext cx="3557270" cy="2843539"/>
            </a:xfrm>
            <a:prstGeom prst="ellipse">
              <a:avLst/>
            </a:prstGeom>
          </p:spPr>
          <p:style>
            <a:lnRef idx="2">
              <a:schemeClr val="lt1">
                <a:hueOff val="0"/>
                <a:satOff val="0"/>
                <a:lumOff val="0"/>
                <a:alphaOff val="0"/>
              </a:schemeClr>
            </a:lnRef>
            <a:fillRef idx="1">
              <a:schemeClr val="accent1">
                <a:shade val="80000"/>
                <a:hueOff val="180842"/>
                <a:satOff val="3450"/>
                <a:lumOff val="15237"/>
                <a:alphaOff val="0"/>
              </a:schemeClr>
            </a:fillRef>
            <a:effectRef idx="0">
              <a:schemeClr val="accent1">
                <a:shade val="80000"/>
                <a:hueOff val="180842"/>
                <a:satOff val="3450"/>
                <a:lumOff val="15237"/>
                <a:alphaOff val="0"/>
              </a:schemeClr>
            </a:effectRef>
            <a:fontRef idx="minor">
              <a:schemeClr val="lt1"/>
            </a:fontRef>
          </p:style>
        </p:sp>
        <p:sp>
          <p:nvSpPr>
            <p:cNvPr id="12" name="Oval 4"/>
            <p:cNvSpPr txBox="1"/>
            <p:nvPr/>
          </p:nvSpPr>
          <p:spPr>
            <a:xfrm>
              <a:off x="3386224" y="3057765"/>
              <a:ext cx="2358882" cy="639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Artificial Neural Networks</a:t>
              </a:r>
            </a:p>
          </p:txBody>
        </p:sp>
      </p:grpSp>
      <p:grpSp>
        <p:nvGrpSpPr>
          <p:cNvPr id="13" name="Group 12"/>
          <p:cNvGrpSpPr/>
          <p:nvPr/>
        </p:nvGrpSpPr>
        <p:grpSpPr>
          <a:xfrm>
            <a:off x="2756370" y="5286329"/>
            <a:ext cx="1945864" cy="665740"/>
            <a:chOff x="3028949" y="3642787"/>
            <a:chExt cx="3149607" cy="1590906"/>
          </a:xfrm>
        </p:grpSpPr>
        <p:sp>
          <p:nvSpPr>
            <p:cNvPr id="14" name="Oval 13"/>
            <p:cNvSpPr/>
            <p:nvPr/>
          </p:nvSpPr>
          <p:spPr>
            <a:xfrm>
              <a:off x="3028949" y="3642787"/>
              <a:ext cx="3149607" cy="1590906"/>
            </a:xfrm>
            <a:prstGeom prst="ellipse">
              <a:avLst/>
            </a:prstGeom>
          </p:spPr>
          <p:style>
            <a:lnRef idx="2">
              <a:schemeClr val="lt1">
                <a:hueOff val="0"/>
                <a:satOff val="0"/>
                <a:lumOff val="0"/>
                <a:alphaOff val="0"/>
              </a:schemeClr>
            </a:lnRef>
            <a:fillRef idx="1">
              <a:schemeClr val="accent1">
                <a:shade val="80000"/>
                <a:hueOff val="271263"/>
                <a:satOff val="5175"/>
                <a:lumOff val="22855"/>
                <a:alphaOff val="0"/>
              </a:schemeClr>
            </a:fillRef>
            <a:effectRef idx="0">
              <a:schemeClr val="accent1">
                <a:shade val="80000"/>
                <a:hueOff val="271263"/>
                <a:satOff val="5175"/>
                <a:lumOff val="22855"/>
                <a:alphaOff val="0"/>
              </a:schemeClr>
            </a:effectRef>
            <a:fontRef idx="minor">
              <a:schemeClr val="lt1"/>
            </a:fontRef>
          </p:style>
        </p:sp>
        <p:sp>
          <p:nvSpPr>
            <p:cNvPr id="15" name="Oval 4"/>
            <p:cNvSpPr txBox="1"/>
            <p:nvPr/>
          </p:nvSpPr>
          <p:spPr>
            <a:xfrm>
              <a:off x="3490199" y="4040513"/>
              <a:ext cx="2227108" cy="7954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Deep Learning</a:t>
              </a:r>
            </a:p>
          </p:txBody>
        </p:sp>
      </p:grpSp>
      <p:grpSp>
        <p:nvGrpSpPr>
          <p:cNvPr id="30" name="Group 29"/>
          <p:cNvGrpSpPr/>
          <p:nvPr/>
        </p:nvGrpSpPr>
        <p:grpSpPr>
          <a:xfrm>
            <a:off x="976716" y="2059696"/>
            <a:ext cx="3228300" cy="2108238"/>
            <a:chOff x="2856552" y="2748330"/>
            <a:chExt cx="3557270" cy="2843539"/>
          </a:xfrm>
        </p:grpSpPr>
        <p:sp>
          <p:nvSpPr>
            <p:cNvPr id="31" name="Oval 30"/>
            <p:cNvSpPr/>
            <p:nvPr/>
          </p:nvSpPr>
          <p:spPr>
            <a:xfrm>
              <a:off x="2856552" y="2748330"/>
              <a:ext cx="3557270" cy="2843539"/>
            </a:xfrm>
            <a:prstGeom prst="ellipse">
              <a:avLst/>
            </a:prstGeom>
          </p:spPr>
          <p:style>
            <a:lnRef idx="2">
              <a:schemeClr val="lt1">
                <a:hueOff val="0"/>
                <a:satOff val="0"/>
                <a:lumOff val="0"/>
                <a:alphaOff val="0"/>
              </a:schemeClr>
            </a:lnRef>
            <a:fillRef idx="1">
              <a:schemeClr val="accent1">
                <a:shade val="80000"/>
                <a:hueOff val="180842"/>
                <a:satOff val="3450"/>
                <a:lumOff val="15237"/>
                <a:alphaOff val="0"/>
              </a:schemeClr>
            </a:fillRef>
            <a:effectRef idx="0">
              <a:schemeClr val="accent1">
                <a:shade val="80000"/>
                <a:hueOff val="180842"/>
                <a:satOff val="3450"/>
                <a:lumOff val="15237"/>
                <a:alphaOff val="0"/>
              </a:schemeClr>
            </a:effectRef>
            <a:fontRef idx="minor">
              <a:schemeClr val="lt1"/>
            </a:fontRef>
          </p:style>
        </p:sp>
        <p:sp>
          <p:nvSpPr>
            <p:cNvPr id="32" name="Oval 4"/>
            <p:cNvSpPr txBox="1"/>
            <p:nvPr/>
          </p:nvSpPr>
          <p:spPr>
            <a:xfrm>
              <a:off x="3336984" y="3704927"/>
              <a:ext cx="2832760" cy="639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dirty="0"/>
                <a:t>Penalized regression methods – </a:t>
              </a:r>
            </a:p>
            <a:p>
              <a:pPr marL="0" lvl="0" indent="0" algn="ctr" defTabSz="889000">
                <a:lnSpc>
                  <a:spcPct val="90000"/>
                </a:lnSpc>
                <a:spcBef>
                  <a:spcPct val="0"/>
                </a:spcBef>
                <a:spcAft>
                  <a:spcPct val="35000"/>
                </a:spcAft>
                <a:buNone/>
              </a:pPr>
              <a:r>
                <a:rPr lang="en-US" sz="2000" dirty="0"/>
                <a:t>LASSO/Elastic NET</a:t>
              </a:r>
              <a:endParaRPr lang="en-US" sz="2000" kern="1200" dirty="0"/>
            </a:p>
          </p:txBody>
        </p:sp>
      </p:grpSp>
      <p:grpSp>
        <p:nvGrpSpPr>
          <p:cNvPr id="33" name="Group 32"/>
          <p:cNvGrpSpPr/>
          <p:nvPr/>
        </p:nvGrpSpPr>
        <p:grpSpPr>
          <a:xfrm>
            <a:off x="5463973" y="3183553"/>
            <a:ext cx="2881560" cy="1898091"/>
            <a:chOff x="2856552" y="2748330"/>
            <a:chExt cx="3557270" cy="2843539"/>
          </a:xfrm>
        </p:grpSpPr>
        <p:sp>
          <p:nvSpPr>
            <p:cNvPr id="34" name="Oval 33"/>
            <p:cNvSpPr/>
            <p:nvPr/>
          </p:nvSpPr>
          <p:spPr>
            <a:xfrm>
              <a:off x="2856552" y="2748330"/>
              <a:ext cx="3557270" cy="2843539"/>
            </a:xfrm>
            <a:prstGeom prst="ellipse">
              <a:avLst/>
            </a:prstGeom>
          </p:spPr>
          <p:style>
            <a:lnRef idx="2">
              <a:schemeClr val="lt1">
                <a:hueOff val="0"/>
                <a:satOff val="0"/>
                <a:lumOff val="0"/>
                <a:alphaOff val="0"/>
              </a:schemeClr>
            </a:lnRef>
            <a:fillRef idx="1">
              <a:schemeClr val="accent1">
                <a:shade val="80000"/>
                <a:hueOff val="180842"/>
                <a:satOff val="3450"/>
                <a:lumOff val="15237"/>
                <a:alphaOff val="0"/>
              </a:schemeClr>
            </a:fillRef>
            <a:effectRef idx="0">
              <a:schemeClr val="accent1">
                <a:shade val="80000"/>
                <a:hueOff val="180842"/>
                <a:satOff val="3450"/>
                <a:lumOff val="15237"/>
                <a:alphaOff val="0"/>
              </a:schemeClr>
            </a:effectRef>
            <a:fontRef idx="minor">
              <a:schemeClr val="lt1"/>
            </a:fontRef>
          </p:style>
        </p:sp>
        <p:sp>
          <p:nvSpPr>
            <p:cNvPr id="35" name="Oval 4"/>
            <p:cNvSpPr txBox="1"/>
            <p:nvPr/>
          </p:nvSpPr>
          <p:spPr>
            <a:xfrm>
              <a:off x="3300301" y="4057515"/>
              <a:ext cx="2832760" cy="6397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dirty="0"/>
                <a:t>Classifiers</a:t>
              </a:r>
            </a:p>
            <a:p>
              <a:pPr marL="0" lvl="0" indent="0" algn="ctr" defTabSz="889000">
                <a:lnSpc>
                  <a:spcPct val="90000"/>
                </a:lnSpc>
                <a:spcBef>
                  <a:spcPct val="0"/>
                </a:spcBef>
                <a:spcAft>
                  <a:spcPct val="35000"/>
                </a:spcAft>
                <a:buNone/>
              </a:pPr>
              <a:r>
                <a:rPr lang="en-US" sz="2000" dirty="0"/>
                <a:t>Discriminant Analysis </a:t>
              </a:r>
            </a:p>
            <a:p>
              <a:pPr marL="0" lvl="0" indent="0" algn="ctr" defTabSz="889000">
                <a:lnSpc>
                  <a:spcPct val="90000"/>
                </a:lnSpc>
                <a:spcBef>
                  <a:spcPct val="0"/>
                </a:spcBef>
                <a:spcAft>
                  <a:spcPct val="35000"/>
                </a:spcAft>
                <a:buNone/>
              </a:pPr>
              <a:r>
                <a:rPr lang="en-US" sz="2000" dirty="0"/>
                <a:t>Support Vector Machine</a:t>
              </a:r>
            </a:p>
            <a:p>
              <a:pPr marL="0" lvl="0" indent="0" algn="ctr" defTabSz="889000">
                <a:lnSpc>
                  <a:spcPct val="90000"/>
                </a:lnSpc>
                <a:spcBef>
                  <a:spcPct val="0"/>
                </a:spcBef>
                <a:spcAft>
                  <a:spcPct val="35000"/>
                </a:spcAft>
                <a:buNone/>
              </a:pPr>
              <a:endParaRPr lang="en-US" sz="2000" dirty="0"/>
            </a:p>
          </p:txBody>
        </p:sp>
      </p:grpSp>
      <p:sp>
        <p:nvSpPr>
          <p:cNvPr id="2" name="TextBox 1">
            <a:extLst>
              <a:ext uri="{FF2B5EF4-FFF2-40B4-BE49-F238E27FC236}">
                <a16:creationId xmlns:a16="http://schemas.microsoft.com/office/drawing/2014/main" id="{57F9F359-98F8-E342-9CE7-7DFB617CE5C1}"/>
              </a:ext>
            </a:extLst>
          </p:cNvPr>
          <p:cNvSpPr txBox="1"/>
          <p:nvPr/>
        </p:nvSpPr>
        <p:spPr>
          <a:xfrm>
            <a:off x="8934306" y="1126105"/>
            <a:ext cx="2915517" cy="2246769"/>
          </a:xfrm>
          <a:prstGeom prst="rect">
            <a:avLst/>
          </a:prstGeom>
          <a:noFill/>
        </p:spPr>
        <p:txBody>
          <a:bodyPr wrap="square" rtlCol="0">
            <a:spAutoFit/>
          </a:bodyPr>
          <a:lstStyle/>
          <a:p>
            <a:r>
              <a:rPr lang="en-US" sz="2800" dirty="0"/>
              <a:t>Many predictive modeling algorithms readily implementable in software packages</a:t>
            </a:r>
          </a:p>
        </p:txBody>
      </p:sp>
    </p:spTree>
    <p:extLst>
      <p:ext uri="{BB962C8B-B14F-4D97-AF65-F5344CB8AC3E}">
        <p14:creationId xmlns:p14="http://schemas.microsoft.com/office/powerpoint/2010/main" val="864358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57" y="0"/>
            <a:ext cx="8402144" cy="1047266"/>
          </a:xfrm>
        </p:spPr>
        <p:txBody>
          <a:bodyPr>
            <a:normAutofit/>
          </a:bodyPr>
          <a:lstStyle/>
          <a:p>
            <a:r>
              <a:rPr lang="en-US" sz="2800" b="1" dirty="0"/>
              <a:t>Machine learning has entered as a useful tool for prediction in the presence of Big Data</a:t>
            </a:r>
          </a:p>
        </p:txBody>
      </p:sp>
      <p:graphicFrame>
        <p:nvGraphicFramePr>
          <p:cNvPr id="5" name="Diagram 4"/>
          <p:cNvGraphicFramePr/>
          <p:nvPr/>
        </p:nvGraphicFramePr>
        <p:xfrm>
          <a:off x="654893" y="94440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9288379" y="148856"/>
            <a:ext cx="2720565" cy="65948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512968" y="263266"/>
            <a:ext cx="2576436" cy="369332"/>
          </a:xfrm>
          <a:prstGeom prst="rect">
            <a:avLst/>
          </a:prstGeom>
          <a:noFill/>
        </p:spPr>
        <p:txBody>
          <a:bodyPr wrap="square" rtlCol="0">
            <a:spAutoFit/>
          </a:bodyPr>
          <a:lstStyle/>
          <a:p>
            <a:r>
              <a:rPr lang="en-US"/>
              <a:t>Big Data </a:t>
            </a:r>
            <a:r>
              <a:rPr lang="en-US" dirty="0"/>
              <a:t>in Psychiatry</a:t>
            </a:r>
          </a:p>
        </p:txBody>
      </p:sp>
      <p:grpSp>
        <p:nvGrpSpPr>
          <p:cNvPr id="9" name="Group 8"/>
          <p:cNvGrpSpPr/>
          <p:nvPr/>
        </p:nvGrpSpPr>
        <p:grpSpPr>
          <a:xfrm>
            <a:off x="9512968" y="800660"/>
            <a:ext cx="2322657" cy="5562411"/>
            <a:chOff x="3651859" y="352827"/>
            <a:chExt cx="1939019" cy="5806328"/>
          </a:xfrm>
        </p:grpSpPr>
        <p:sp>
          <p:nvSpPr>
            <p:cNvPr id="10" name="Rectangle 9"/>
            <p:cNvSpPr/>
            <p:nvPr/>
          </p:nvSpPr>
          <p:spPr>
            <a:xfrm>
              <a:off x="3651859" y="5523665"/>
              <a:ext cx="1918852" cy="63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Biological data: Genomic data, inflammatory markers</a:t>
              </a:r>
            </a:p>
          </p:txBody>
        </p:sp>
        <p:sp>
          <p:nvSpPr>
            <p:cNvPr id="11" name="Rectangle 10"/>
            <p:cNvSpPr/>
            <p:nvPr/>
          </p:nvSpPr>
          <p:spPr>
            <a:xfrm>
              <a:off x="3672026" y="352827"/>
              <a:ext cx="1918852" cy="57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Clinical Symptoms</a:t>
              </a:r>
            </a:p>
          </p:txBody>
        </p:sp>
        <p:sp>
          <p:nvSpPr>
            <p:cNvPr id="12" name="Rectangle 11"/>
            <p:cNvSpPr/>
            <p:nvPr/>
          </p:nvSpPr>
          <p:spPr>
            <a:xfrm>
              <a:off x="3672026" y="3344674"/>
              <a:ext cx="1918852" cy="666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Natural language processing of speech and/or of texts</a:t>
              </a:r>
            </a:p>
          </p:txBody>
        </p:sp>
        <p:sp>
          <p:nvSpPr>
            <p:cNvPr id="13" name="Rectangle 12"/>
            <p:cNvSpPr/>
            <p:nvPr/>
          </p:nvSpPr>
          <p:spPr>
            <a:xfrm>
              <a:off x="3672026" y="1043103"/>
              <a:ext cx="1918852" cy="57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Brain imaging – PET, fMRI, MRI, MRS, DTI, EEG</a:t>
              </a:r>
            </a:p>
          </p:txBody>
        </p:sp>
        <p:sp>
          <p:nvSpPr>
            <p:cNvPr id="14" name="Rectangle 13"/>
            <p:cNvSpPr/>
            <p:nvPr/>
          </p:nvSpPr>
          <p:spPr>
            <a:xfrm>
              <a:off x="3651859" y="4153122"/>
              <a:ext cx="1918852" cy="57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Electronic Health Record </a:t>
              </a:r>
            </a:p>
          </p:txBody>
        </p:sp>
        <p:sp>
          <p:nvSpPr>
            <p:cNvPr id="15" name="Rectangle 14"/>
            <p:cNvSpPr/>
            <p:nvPr/>
          </p:nvSpPr>
          <p:spPr>
            <a:xfrm>
              <a:off x="3672026" y="2610251"/>
              <a:ext cx="1918852" cy="60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Wearable </a:t>
              </a:r>
              <a:r>
                <a:rPr lang="en-US" sz="1400" dirty="0"/>
                <a:t>devices  </a:t>
              </a:r>
            </a:p>
            <a:p>
              <a:pPr algn="ctr"/>
              <a:r>
                <a:rPr lang="en-US" sz="1400" u="sng" dirty="0"/>
                <a:t>Active/Passive sensing</a:t>
              </a:r>
              <a:r>
                <a:rPr lang="en-US" sz="1400" dirty="0"/>
                <a:t>:</a:t>
              </a:r>
            </a:p>
          </p:txBody>
        </p:sp>
        <p:sp>
          <p:nvSpPr>
            <p:cNvPr id="16" name="Rectangle 15"/>
            <p:cNvSpPr/>
            <p:nvPr/>
          </p:nvSpPr>
          <p:spPr>
            <a:xfrm>
              <a:off x="3672026" y="1733636"/>
              <a:ext cx="1918852" cy="738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Neurocognitive tasks – sensory processing, cognition, motivation</a:t>
              </a:r>
            </a:p>
          </p:txBody>
        </p:sp>
      </p:grpSp>
      <p:sp>
        <p:nvSpPr>
          <p:cNvPr id="17" name="Rectangle 16"/>
          <p:cNvSpPr/>
          <p:nvPr/>
        </p:nvSpPr>
        <p:spPr>
          <a:xfrm>
            <a:off x="9499411" y="5074736"/>
            <a:ext cx="2298500" cy="54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Life Experience social, cultural, environmental </a:t>
            </a:r>
          </a:p>
        </p:txBody>
      </p:sp>
      <p:sp>
        <p:nvSpPr>
          <p:cNvPr id="3" name="TextBox 2"/>
          <p:cNvSpPr txBox="1"/>
          <p:nvPr/>
        </p:nvSpPr>
        <p:spPr>
          <a:xfrm>
            <a:off x="10388600" y="6363071"/>
            <a:ext cx="241300" cy="329577"/>
          </a:xfrm>
          <a:prstGeom prst="rect">
            <a:avLst/>
          </a:prstGeom>
          <a:noFill/>
        </p:spPr>
        <p:txBody>
          <a:bodyPr wrap="square" rtlCol="0">
            <a:spAutoFit/>
          </a:bodyPr>
          <a:lstStyle/>
          <a:p>
            <a:pPr>
              <a:lnSpc>
                <a:spcPts val="500"/>
              </a:lnSpc>
            </a:pPr>
            <a:r>
              <a:rPr lang="en-US" dirty="0"/>
              <a:t>.</a:t>
            </a:r>
          </a:p>
          <a:p>
            <a:pPr>
              <a:lnSpc>
                <a:spcPts val="500"/>
              </a:lnSpc>
            </a:pPr>
            <a:r>
              <a:rPr lang="en-US" dirty="0"/>
              <a:t>.</a:t>
            </a:r>
          </a:p>
          <a:p>
            <a:pPr>
              <a:lnSpc>
                <a:spcPts val="500"/>
              </a:lnSpc>
            </a:pPr>
            <a:r>
              <a:rPr lang="en-US" dirty="0"/>
              <a:t>.</a:t>
            </a:r>
          </a:p>
        </p:txBody>
      </p:sp>
      <p:sp>
        <p:nvSpPr>
          <p:cNvPr id="4" name="TextBox 3">
            <a:extLst>
              <a:ext uri="{FF2B5EF4-FFF2-40B4-BE49-F238E27FC236}">
                <a16:creationId xmlns:a16="http://schemas.microsoft.com/office/drawing/2014/main" id="{21708867-95C6-A24C-A688-F6719330947E}"/>
              </a:ext>
            </a:extLst>
          </p:cNvPr>
          <p:cNvSpPr txBox="1"/>
          <p:nvPr/>
        </p:nvSpPr>
        <p:spPr>
          <a:xfrm>
            <a:off x="222422" y="6527859"/>
            <a:ext cx="8984610" cy="246221"/>
          </a:xfrm>
          <a:prstGeom prst="rect">
            <a:avLst/>
          </a:prstGeom>
          <a:noFill/>
        </p:spPr>
        <p:txBody>
          <a:bodyPr wrap="square" rtlCol="0">
            <a:spAutoFit/>
          </a:bodyPr>
          <a:lstStyle/>
          <a:p>
            <a:r>
              <a:rPr lang="en-US" sz="1000" dirty="0"/>
              <a:t>4 V’s of big data adapted from 3 V’s attribution Doug Laney 2001 Meta group 3D data management: Controlling data Volume, Velocity, and Variety.</a:t>
            </a:r>
          </a:p>
        </p:txBody>
      </p:sp>
    </p:spTree>
    <p:extLst>
      <p:ext uri="{BB962C8B-B14F-4D97-AF65-F5344CB8AC3E}">
        <p14:creationId xmlns:p14="http://schemas.microsoft.com/office/powerpoint/2010/main" val="2839750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A9F2-4E70-4D7C-A383-1B17A709E6F4}"/>
              </a:ext>
            </a:extLst>
          </p:cNvPr>
          <p:cNvSpPr>
            <a:spLocks noGrp="1"/>
          </p:cNvSpPr>
          <p:nvPr>
            <p:ph type="title"/>
          </p:nvPr>
        </p:nvSpPr>
        <p:spPr/>
        <p:txBody>
          <a:bodyPr/>
          <a:lstStyle/>
          <a:p>
            <a:r>
              <a:rPr lang="en-US" dirty="0"/>
              <a:t>3 problems with current state of predictive modeling in health applications</a:t>
            </a:r>
          </a:p>
        </p:txBody>
      </p:sp>
      <p:sp>
        <p:nvSpPr>
          <p:cNvPr id="3" name="Content Placeholder 2">
            <a:extLst>
              <a:ext uri="{FF2B5EF4-FFF2-40B4-BE49-F238E27FC236}">
                <a16:creationId xmlns:a16="http://schemas.microsoft.com/office/drawing/2014/main" id="{FBA0AE89-652A-463F-9598-A23C7867C2F4}"/>
              </a:ext>
            </a:extLst>
          </p:cNvPr>
          <p:cNvSpPr>
            <a:spLocks noGrp="1"/>
          </p:cNvSpPr>
          <p:nvPr>
            <p:ph idx="1"/>
          </p:nvPr>
        </p:nvSpPr>
        <p:spPr/>
        <p:txBody>
          <a:bodyPr>
            <a:normAutofit fontScale="85000" lnSpcReduction="20000"/>
          </a:bodyPr>
          <a:lstStyle/>
          <a:p>
            <a:pPr marL="742950" indent="-742950">
              <a:buFont typeface="+mj-lt"/>
              <a:buAutoNum type="arabicPeriod"/>
            </a:pPr>
            <a:r>
              <a:rPr lang="en-US" sz="4000" dirty="0"/>
              <a:t>Flexible prediction function tends to have high accuracy in </a:t>
            </a:r>
            <a:r>
              <a:rPr lang="en-US" sz="4000" u="sng" dirty="0"/>
              <a:t>training data </a:t>
            </a:r>
            <a:r>
              <a:rPr lang="en-US" sz="4000" dirty="0"/>
              <a:t>– needs careful tuning to work well in </a:t>
            </a:r>
            <a:r>
              <a:rPr lang="en-US" sz="4000" u="sng" dirty="0"/>
              <a:t>testing data </a:t>
            </a:r>
          </a:p>
          <a:p>
            <a:pPr marL="742950" indent="-742950">
              <a:buFont typeface="+mj-lt"/>
              <a:buAutoNum type="arabicPeriod"/>
            </a:pPr>
            <a:endParaRPr lang="en-US" sz="4000" b="1" u="sng" dirty="0">
              <a:solidFill>
                <a:srgbClr val="FF0000"/>
              </a:solidFill>
            </a:endParaRPr>
          </a:p>
          <a:p>
            <a:pPr marL="742950" indent="-742950">
              <a:buFont typeface="+mj-lt"/>
              <a:buAutoNum type="arabicPeriod"/>
            </a:pPr>
            <a:r>
              <a:rPr lang="en-US" sz="4000" dirty="0"/>
              <a:t>True predictive performance much lower than hyped expectations.  Statistical significance found in explanatory models does not imply good prediction</a:t>
            </a:r>
          </a:p>
          <a:p>
            <a:pPr marL="742950" indent="-742950">
              <a:buFont typeface="+mj-lt"/>
              <a:buAutoNum type="arabicPeriod"/>
            </a:pPr>
            <a:endParaRPr lang="en-US" sz="4000" dirty="0"/>
          </a:p>
          <a:p>
            <a:pPr marL="742950" indent="-742950">
              <a:buFont typeface="+mj-lt"/>
              <a:buAutoNum type="arabicPeriod"/>
            </a:pPr>
            <a:r>
              <a:rPr lang="en-US" sz="4000" dirty="0"/>
              <a:t>“Black box” predictors, with no automatic variable selection interpretation still difficult</a:t>
            </a:r>
          </a:p>
          <a:p>
            <a:pPr lvl="1"/>
            <a:endParaRPr lang="en-US" sz="3600" dirty="0"/>
          </a:p>
          <a:p>
            <a:pPr lvl="1"/>
            <a:endParaRPr lang="en-US" sz="3600" dirty="0"/>
          </a:p>
          <a:p>
            <a:pPr lvl="1"/>
            <a:endParaRPr lang="en-US" dirty="0"/>
          </a:p>
          <a:p>
            <a:endParaRPr lang="en-US" dirty="0"/>
          </a:p>
        </p:txBody>
      </p:sp>
    </p:spTree>
    <p:extLst>
      <p:ext uri="{BB962C8B-B14F-4D97-AF65-F5344CB8AC3E}">
        <p14:creationId xmlns:p14="http://schemas.microsoft.com/office/powerpoint/2010/main" val="3682427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97" y="688933"/>
            <a:ext cx="10515600" cy="1325563"/>
          </a:xfrm>
        </p:spPr>
        <p:txBody>
          <a:bodyPr>
            <a:normAutofit fontScale="90000"/>
          </a:bodyPr>
          <a:lstStyle/>
          <a:p>
            <a:r>
              <a:rPr lang="en-US" b="1" dirty="0"/>
              <a:t>Problem #1 Overfitting is potentially a big problem </a:t>
            </a:r>
            <a:br>
              <a:rPr lang="en-US" dirty="0"/>
            </a:br>
            <a:br>
              <a:rPr lang="en-US" dirty="0"/>
            </a:br>
            <a:endParaRPr lang="en-US" dirty="0"/>
          </a:p>
        </p:txBody>
      </p:sp>
      <p:sp>
        <p:nvSpPr>
          <p:cNvPr id="3" name="Content Placeholder 2"/>
          <p:cNvSpPr>
            <a:spLocks noGrp="1"/>
          </p:cNvSpPr>
          <p:nvPr>
            <p:ph idx="1"/>
          </p:nvPr>
        </p:nvSpPr>
        <p:spPr>
          <a:xfrm>
            <a:off x="679597" y="1520455"/>
            <a:ext cx="10832805" cy="5162567"/>
          </a:xfrm>
        </p:spPr>
        <p:txBody>
          <a:bodyPr>
            <a:normAutofit lnSpcReduction="10000"/>
          </a:bodyPr>
          <a:lstStyle/>
          <a:p>
            <a:pPr marL="0" indent="0">
              <a:buNone/>
            </a:pPr>
            <a:r>
              <a:rPr lang="en-US" dirty="0"/>
              <a:t>The model may predict the current data set very well, but may not generalize to the population</a:t>
            </a:r>
          </a:p>
          <a:p>
            <a:pPr marL="0" indent="0">
              <a:buNone/>
            </a:pPr>
            <a:endParaRPr lang="en-US" dirty="0"/>
          </a:p>
          <a:p>
            <a:pPr marL="0" indent="0">
              <a:buNone/>
            </a:pPr>
            <a:r>
              <a:rPr lang="en-US" dirty="0"/>
              <a:t>For a given data set</a:t>
            </a:r>
          </a:p>
          <a:p>
            <a:r>
              <a:rPr lang="en-US" dirty="0"/>
              <a:t>Complex model </a:t>
            </a:r>
            <a:r>
              <a:rPr lang="en-US" dirty="0">
                <a:sym typeface="Wingdings" panose="05000000000000000000" pitchFamily="2" charset="2"/>
              </a:rPr>
              <a:t> </a:t>
            </a:r>
            <a:r>
              <a:rPr lang="en-US" dirty="0"/>
              <a:t>may </a:t>
            </a:r>
            <a:r>
              <a:rPr lang="en-US" dirty="0" err="1"/>
              <a:t>overfit</a:t>
            </a:r>
            <a:r>
              <a:rPr lang="en-US" dirty="0"/>
              <a:t> the data</a:t>
            </a:r>
          </a:p>
          <a:p>
            <a:r>
              <a:rPr lang="en-US" dirty="0"/>
              <a:t>Simple model </a:t>
            </a:r>
            <a:r>
              <a:rPr lang="en-US" dirty="0">
                <a:sym typeface="Wingdings" panose="05000000000000000000" pitchFamily="2" charset="2"/>
              </a:rPr>
              <a:t> </a:t>
            </a:r>
            <a:r>
              <a:rPr lang="en-US" dirty="0"/>
              <a:t> may </a:t>
            </a:r>
            <a:r>
              <a:rPr lang="en-US" dirty="0" err="1"/>
              <a:t>underfit</a:t>
            </a:r>
            <a:r>
              <a:rPr lang="en-US" dirty="0"/>
              <a:t> the data</a:t>
            </a:r>
          </a:p>
          <a:p>
            <a:endParaRPr lang="en-US" dirty="0"/>
          </a:p>
          <a:p>
            <a:pPr marL="0" indent="0">
              <a:buNone/>
            </a:pPr>
            <a:r>
              <a:rPr lang="en-US" b="1" dirty="0"/>
              <a:t>How to find a good prediction model?</a:t>
            </a:r>
          </a:p>
          <a:p>
            <a:pPr marL="0" indent="0">
              <a:buNone/>
            </a:pPr>
            <a:endParaRPr lang="en-US" dirty="0"/>
          </a:p>
          <a:p>
            <a:pPr marL="0" indent="0">
              <a:buNone/>
            </a:pPr>
            <a:endParaRPr lang="en-US" dirty="0"/>
          </a:p>
          <a:p>
            <a:pPr marL="0" indent="0">
              <a:buNone/>
            </a:pPr>
            <a:r>
              <a:rPr lang="en-US" dirty="0"/>
              <a:t>Prediction should be judged by ability to generalize to </a:t>
            </a:r>
            <a:r>
              <a:rPr lang="en-US" b="1" dirty="0"/>
              <a:t>new </a:t>
            </a:r>
            <a:r>
              <a:rPr lang="en-US" dirty="0"/>
              <a:t>situations</a:t>
            </a:r>
          </a:p>
          <a:p>
            <a:pPr marL="0" indent="0">
              <a:buNone/>
            </a:pPr>
            <a:endParaRPr lang="en-US" dirty="0"/>
          </a:p>
        </p:txBody>
      </p:sp>
      <p:pic>
        <p:nvPicPr>
          <p:cNvPr id="6" name="Picture 2" descr="https://upload.wikimedia.org/wikipedia/commons/thumb/1/19/Overfitting.svg/300px-Overfitting.sv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68230" y="2176622"/>
            <a:ext cx="3344172" cy="334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5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34A31-0750-C148-8DC2-94850C1D8EA6}"/>
              </a:ext>
            </a:extLst>
          </p:cNvPr>
          <p:cNvPicPr>
            <a:picLocks noChangeAspect="1"/>
          </p:cNvPicPr>
          <p:nvPr/>
        </p:nvPicPr>
        <p:blipFill>
          <a:blip r:embed="rId2"/>
          <a:stretch>
            <a:fillRect/>
          </a:stretch>
        </p:blipFill>
        <p:spPr>
          <a:xfrm>
            <a:off x="3421942" y="1582264"/>
            <a:ext cx="8463141" cy="5060435"/>
          </a:xfrm>
          <a:prstGeom prst="rect">
            <a:avLst/>
          </a:prstGeom>
        </p:spPr>
      </p:pic>
      <p:sp>
        <p:nvSpPr>
          <p:cNvPr id="5" name="Rectangle 4">
            <a:extLst>
              <a:ext uri="{FF2B5EF4-FFF2-40B4-BE49-F238E27FC236}">
                <a16:creationId xmlns:a16="http://schemas.microsoft.com/office/drawing/2014/main" id="{95D1394C-E842-EA49-A3F8-B6D98F1C4127}"/>
              </a:ext>
            </a:extLst>
          </p:cNvPr>
          <p:cNvSpPr/>
          <p:nvPr/>
        </p:nvSpPr>
        <p:spPr>
          <a:xfrm>
            <a:off x="487034" y="1868497"/>
            <a:ext cx="2573158" cy="4031873"/>
          </a:xfrm>
          <a:prstGeom prst="rect">
            <a:avLst/>
          </a:prstGeom>
        </p:spPr>
        <p:txBody>
          <a:bodyPr wrap="square">
            <a:spAutoFit/>
          </a:bodyPr>
          <a:lstStyle/>
          <a:p>
            <a:r>
              <a:rPr lang="en-US" sz="3200" dirty="0">
                <a:latin typeface="GuardianSansGR"/>
              </a:rPr>
              <a:t>How badly inflated is the in-sample predictive accuracy?</a:t>
            </a:r>
          </a:p>
          <a:p>
            <a:endParaRPr lang="en-US" sz="3200" dirty="0">
              <a:latin typeface="GuardianSansGR"/>
            </a:endParaRPr>
          </a:p>
          <a:p>
            <a:endParaRPr lang="en-US" sz="3200" dirty="0">
              <a:latin typeface="GuardianSansGR"/>
            </a:endParaRPr>
          </a:p>
          <a:p>
            <a:r>
              <a:rPr lang="en-US" sz="3200" dirty="0">
                <a:latin typeface="GuardianSansGR"/>
              </a:rPr>
              <a:t>Pretty bad.</a:t>
            </a:r>
          </a:p>
        </p:txBody>
      </p:sp>
      <p:pic>
        <p:nvPicPr>
          <p:cNvPr id="7" name="Picture 6">
            <a:extLst>
              <a:ext uri="{FF2B5EF4-FFF2-40B4-BE49-F238E27FC236}">
                <a16:creationId xmlns:a16="http://schemas.microsoft.com/office/drawing/2014/main" id="{C0B0DF1C-E0AD-774F-ACA0-DC2EBEFA6008}"/>
              </a:ext>
            </a:extLst>
          </p:cNvPr>
          <p:cNvPicPr>
            <a:picLocks noChangeAspect="1"/>
          </p:cNvPicPr>
          <p:nvPr/>
        </p:nvPicPr>
        <p:blipFill>
          <a:blip r:embed="rId3"/>
          <a:stretch>
            <a:fillRect/>
          </a:stretch>
        </p:blipFill>
        <p:spPr>
          <a:xfrm>
            <a:off x="339722" y="123093"/>
            <a:ext cx="6751959" cy="1567122"/>
          </a:xfrm>
          <a:prstGeom prst="rect">
            <a:avLst/>
          </a:prstGeom>
        </p:spPr>
      </p:pic>
      <p:pic>
        <p:nvPicPr>
          <p:cNvPr id="8" name="Picture 7">
            <a:extLst>
              <a:ext uri="{FF2B5EF4-FFF2-40B4-BE49-F238E27FC236}">
                <a16:creationId xmlns:a16="http://schemas.microsoft.com/office/drawing/2014/main" id="{3490B8D1-69A6-3046-9A40-9F812F781C90}"/>
              </a:ext>
            </a:extLst>
          </p:cNvPr>
          <p:cNvPicPr>
            <a:picLocks noChangeAspect="1"/>
          </p:cNvPicPr>
          <p:nvPr/>
        </p:nvPicPr>
        <p:blipFill>
          <a:blip r:embed="rId4"/>
          <a:stretch>
            <a:fillRect/>
          </a:stretch>
        </p:blipFill>
        <p:spPr>
          <a:xfrm>
            <a:off x="7354574" y="510754"/>
            <a:ext cx="4388140" cy="438814"/>
          </a:xfrm>
          <a:prstGeom prst="rect">
            <a:avLst/>
          </a:prstGeom>
        </p:spPr>
      </p:pic>
    </p:spTree>
    <p:extLst>
      <p:ext uri="{BB962C8B-B14F-4D97-AF65-F5344CB8AC3E}">
        <p14:creationId xmlns:p14="http://schemas.microsoft.com/office/powerpoint/2010/main" val="1598663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89" y="86478"/>
            <a:ext cx="7923124" cy="813970"/>
          </a:xfrm>
        </p:spPr>
        <p:txBody>
          <a:bodyPr>
            <a:noAutofit/>
          </a:bodyPr>
          <a:lstStyle/>
          <a:p>
            <a:r>
              <a:rPr lang="en-US" sz="3600" dirty="0"/>
              <a:t>Training, Cross-validation, and Testing for Supervised ML Prediction models</a:t>
            </a:r>
            <a:endParaRPr lang="en-US" sz="3600" dirty="0">
              <a:solidFill>
                <a:srgbClr val="FF0000"/>
              </a:solidFill>
            </a:endParaRPr>
          </a:p>
        </p:txBody>
      </p:sp>
      <p:sp>
        <p:nvSpPr>
          <p:cNvPr id="9" name="TextBox 8"/>
          <p:cNvSpPr txBox="1"/>
          <p:nvPr/>
        </p:nvSpPr>
        <p:spPr>
          <a:xfrm>
            <a:off x="224588" y="2489064"/>
            <a:ext cx="10052175" cy="369332"/>
          </a:xfrm>
          <a:prstGeom prst="rect">
            <a:avLst/>
          </a:prstGeom>
          <a:noFill/>
        </p:spPr>
        <p:txBody>
          <a:bodyPr wrap="square" rtlCol="0">
            <a:spAutoFit/>
          </a:bodyPr>
          <a:lstStyle/>
          <a:p>
            <a:r>
              <a:rPr lang="en-US" b="1" dirty="0"/>
              <a:t>Training Stag</a:t>
            </a:r>
            <a:r>
              <a:rPr lang="en-US" dirty="0"/>
              <a:t>e: use training and validation data – 5-fold cross-validation is a subset of the training data</a:t>
            </a:r>
          </a:p>
        </p:txBody>
      </p:sp>
      <p:grpSp>
        <p:nvGrpSpPr>
          <p:cNvPr id="24" name="Group 23"/>
          <p:cNvGrpSpPr/>
          <p:nvPr/>
        </p:nvGrpSpPr>
        <p:grpSpPr>
          <a:xfrm>
            <a:off x="1078831" y="2911087"/>
            <a:ext cx="7583744" cy="1157158"/>
            <a:chOff x="1078831" y="2526632"/>
            <a:chExt cx="9677883" cy="1153526"/>
          </a:xfrm>
        </p:grpSpPr>
        <p:sp>
          <p:nvSpPr>
            <p:cNvPr id="5" name="Rectangle 4"/>
            <p:cNvSpPr/>
            <p:nvPr/>
          </p:nvSpPr>
          <p:spPr>
            <a:xfrm>
              <a:off x="1078831" y="2526632"/>
              <a:ext cx="2554705" cy="1130968"/>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Input X</a:t>
              </a:r>
            </a:p>
          </p:txBody>
        </p:sp>
        <p:sp>
          <p:nvSpPr>
            <p:cNvPr id="7" name="Rectangle 6"/>
            <p:cNvSpPr/>
            <p:nvPr/>
          </p:nvSpPr>
          <p:spPr>
            <a:xfrm>
              <a:off x="4527884" y="2526632"/>
              <a:ext cx="2554705" cy="1130968"/>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Iteratively find “best” machine learning model</a:t>
              </a:r>
            </a:p>
          </p:txBody>
        </p:sp>
        <p:sp>
          <p:nvSpPr>
            <p:cNvPr id="8" name="Rectangle 7"/>
            <p:cNvSpPr/>
            <p:nvPr/>
          </p:nvSpPr>
          <p:spPr>
            <a:xfrm>
              <a:off x="8202009" y="2549190"/>
              <a:ext cx="2554705" cy="1130968"/>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Correct Y </a:t>
              </a:r>
            </a:p>
          </p:txBody>
        </p:sp>
        <p:cxnSp>
          <p:nvCxnSpPr>
            <p:cNvPr id="14" name="Straight Arrow Connector 13"/>
            <p:cNvCxnSpPr>
              <a:stCxn id="5" idx="3"/>
              <a:endCxn id="7" idx="1"/>
            </p:cNvCxnSpPr>
            <p:nvPr/>
          </p:nvCxnSpPr>
          <p:spPr>
            <a:xfrm>
              <a:off x="3633536" y="3092116"/>
              <a:ext cx="89434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8" idx="1"/>
            </p:cNvCxnSpPr>
            <p:nvPr/>
          </p:nvCxnSpPr>
          <p:spPr>
            <a:xfrm flipV="1">
              <a:off x="7067032" y="3114673"/>
              <a:ext cx="1134979" cy="80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24588" y="4459523"/>
            <a:ext cx="7547812" cy="369332"/>
          </a:xfrm>
          <a:prstGeom prst="rect">
            <a:avLst/>
          </a:prstGeom>
          <a:noFill/>
        </p:spPr>
        <p:txBody>
          <a:bodyPr wrap="square" rtlCol="0">
            <a:spAutoFit/>
          </a:bodyPr>
          <a:lstStyle/>
          <a:p>
            <a:r>
              <a:rPr lang="en-US" b="1" dirty="0"/>
              <a:t>Testing Stage</a:t>
            </a:r>
            <a:r>
              <a:rPr lang="en-US" dirty="0"/>
              <a:t>: uses model from training stage and test data </a:t>
            </a:r>
          </a:p>
        </p:txBody>
      </p:sp>
      <p:grpSp>
        <p:nvGrpSpPr>
          <p:cNvPr id="29" name="Group 28"/>
          <p:cNvGrpSpPr/>
          <p:nvPr/>
        </p:nvGrpSpPr>
        <p:grpSpPr>
          <a:xfrm>
            <a:off x="1078831" y="4812632"/>
            <a:ext cx="7836570" cy="1720515"/>
            <a:chOff x="1078830" y="4812632"/>
            <a:chExt cx="9693443" cy="2486526"/>
          </a:xfrm>
        </p:grpSpPr>
        <p:grpSp>
          <p:nvGrpSpPr>
            <p:cNvPr id="27" name="Group 26"/>
            <p:cNvGrpSpPr/>
            <p:nvPr/>
          </p:nvGrpSpPr>
          <p:grpSpPr>
            <a:xfrm>
              <a:off x="1078830" y="4812632"/>
              <a:ext cx="9693443" cy="1187115"/>
              <a:chOff x="1078830" y="4812632"/>
              <a:chExt cx="9693443" cy="1187115"/>
            </a:xfrm>
          </p:grpSpPr>
          <p:sp>
            <p:nvSpPr>
              <p:cNvPr id="11" name="Rectangle 10"/>
              <p:cNvSpPr/>
              <p:nvPr/>
            </p:nvSpPr>
            <p:spPr>
              <a:xfrm>
                <a:off x="1078830" y="4868779"/>
                <a:ext cx="2554705" cy="1130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 X</a:t>
                </a:r>
              </a:p>
            </p:txBody>
          </p:sp>
          <p:sp>
            <p:nvSpPr>
              <p:cNvPr id="12" name="Rectangle 11"/>
              <p:cNvSpPr/>
              <p:nvPr/>
            </p:nvSpPr>
            <p:spPr>
              <a:xfrm>
                <a:off x="4527883" y="4812632"/>
                <a:ext cx="2554705" cy="1130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ML Model found during Training/validation</a:t>
                </a:r>
              </a:p>
            </p:txBody>
          </p:sp>
          <p:sp>
            <p:nvSpPr>
              <p:cNvPr id="13" name="Rectangle 12"/>
              <p:cNvSpPr/>
              <p:nvPr/>
            </p:nvSpPr>
            <p:spPr>
              <a:xfrm>
                <a:off x="8217568" y="4812632"/>
                <a:ext cx="2554705" cy="113096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Best Guess for Y </a:t>
                </a:r>
              </a:p>
            </p:txBody>
          </p:sp>
          <p:cxnSp>
            <p:nvCxnSpPr>
              <p:cNvPr id="18" name="Straight Arrow Connector 17"/>
              <p:cNvCxnSpPr/>
              <p:nvPr/>
            </p:nvCxnSpPr>
            <p:spPr>
              <a:xfrm>
                <a:off x="3633536" y="5434263"/>
                <a:ext cx="894348"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a:endCxn id="13" idx="1"/>
              </p:cNvCxnSpPr>
              <p:nvPr/>
            </p:nvCxnSpPr>
            <p:spPr>
              <a:xfrm>
                <a:off x="7082588" y="5378116"/>
                <a:ext cx="113498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8217568" y="6168190"/>
              <a:ext cx="2554705" cy="1130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Correct Y</a:t>
              </a:r>
            </a:p>
          </p:txBody>
        </p:sp>
      </p:grpSp>
      <p:sp>
        <p:nvSpPr>
          <p:cNvPr id="28" name="Rectangle 27"/>
          <p:cNvSpPr/>
          <p:nvPr/>
        </p:nvSpPr>
        <p:spPr>
          <a:xfrm>
            <a:off x="625643" y="1092953"/>
            <a:ext cx="2518516" cy="64342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Curved Left Arrow 29"/>
          <p:cNvSpPr/>
          <p:nvPr/>
        </p:nvSpPr>
        <p:spPr>
          <a:xfrm>
            <a:off x="8915401" y="5203910"/>
            <a:ext cx="517357" cy="102844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p:cNvSpPr/>
          <p:nvPr/>
        </p:nvSpPr>
        <p:spPr>
          <a:xfrm>
            <a:off x="3867185" y="1092953"/>
            <a:ext cx="692783" cy="643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 data</a:t>
            </a:r>
          </a:p>
        </p:txBody>
      </p:sp>
      <p:cxnSp>
        <p:nvCxnSpPr>
          <p:cNvPr id="2049" name="Straight Connector 2048"/>
          <p:cNvCxnSpPr/>
          <p:nvPr/>
        </p:nvCxnSpPr>
        <p:spPr>
          <a:xfrm>
            <a:off x="3144158" y="1092953"/>
            <a:ext cx="0" cy="637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514505" y="1103064"/>
            <a:ext cx="0" cy="633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23116" y="1103064"/>
            <a:ext cx="0" cy="627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76926" y="1103064"/>
            <a:ext cx="0" cy="627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5" name="Rectangle 2054"/>
          <p:cNvSpPr/>
          <p:nvPr/>
        </p:nvSpPr>
        <p:spPr>
          <a:xfrm>
            <a:off x="530889" y="2017579"/>
            <a:ext cx="3370774" cy="369332"/>
          </a:xfrm>
          <a:prstGeom prst="rect">
            <a:avLst/>
          </a:prstGeom>
        </p:spPr>
        <p:txBody>
          <a:bodyPr wrap="square">
            <a:spAutoFit/>
          </a:bodyPr>
          <a:lstStyle/>
          <a:p>
            <a:pPr algn="ctr"/>
            <a:r>
              <a:rPr lang="en-US" dirty="0"/>
              <a:t>Training and validation data</a:t>
            </a:r>
          </a:p>
        </p:txBody>
      </p:sp>
      <p:sp>
        <p:nvSpPr>
          <p:cNvPr id="2056" name="TextBox 2055"/>
          <p:cNvSpPr txBox="1"/>
          <p:nvPr/>
        </p:nvSpPr>
        <p:spPr>
          <a:xfrm>
            <a:off x="9832964" y="5237732"/>
            <a:ext cx="2065327" cy="923330"/>
          </a:xfrm>
          <a:prstGeom prst="rect">
            <a:avLst/>
          </a:prstGeom>
          <a:noFill/>
        </p:spPr>
        <p:txBody>
          <a:bodyPr wrap="square" rtlCol="0">
            <a:spAutoFit/>
          </a:bodyPr>
          <a:lstStyle/>
          <a:p>
            <a:r>
              <a:rPr lang="en-US" dirty="0"/>
              <a:t>Measures of true “out of sample” prediction accuracy</a:t>
            </a:r>
          </a:p>
        </p:txBody>
      </p:sp>
      <p:sp>
        <p:nvSpPr>
          <p:cNvPr id="44" name="TextBox 43"/>
          <p:cNvSpPr txBox="1"/>
          <p:nvPr/>
        </p:nvSpPr>
        <p:spPr>
          <a:xfrm>
            <a:off x="10025777" y="2739687"/>
            <a:ext cx="1815152" cy="1477328"/>
          </a:xfrm>
          <a:prstGeom prst="rect">
            <a:avLst/>
          </a:prstGeom>
          <a:noFill/>
        </p:spPr>
        <p:txBody>
          <a:bodyPr wrap="square" rtlCol="0">
            <a:spAutoFit/>
          </a:bodyPr>
          <a:lstStyle/>
          <a:p>
            <a:r>
              <a:rPr lang="en-US" dirty="0"/>
              <a:t>“Best” model found based on minimizing </a:t>
            </a:r>
          </a:p>
          <a:p>
            <a:r>
              <a:rPr lang="en-US" b="1" dirty="0"/>
              <a:t>cross-validation</a:t>
            </a:r>
            <a:r>
              <a:rPr lang="en-US" dirty="0"/>
              <a:t> prediction error </a:t>
            </a:r>
          </a:p>
        </p:txBody>
      </p:sp>
      <p:pic>
        <p:nvPicPr>
          <p:cNvPr id="45" name="Picture 44"/>
          <p:cNvPicPr>
            <a:picLocks noChangeAspect="1"/>
          </p:cNvPicPr>
          <p:nvPr/>
        </p:nvPicPr>
        <p:blipFill rotWithShape="1">
          <a:blip r:embed="rId2" cstate="email">
            <a:extLst>
              <a:ext uri="{28A0092B-C50C-407E-A947-70E740481C1C}">
                <a14:useLocalDpi xmlns:a14="http://schemas.microsoft.com/office/drawing/2010/main"/>
              </a:ext>
            </a:extLst>
          </a:blip>
          <a:srcRect l="52260" t="15619" r="3543" b="34063"/>
          <a:stretch/>
        </p:blipFill>
        <p:spPr>
          <a:xfrm>
            <a:off x="8915401" y="86478"/>
            <a:ext cx="3120093" cy="2293135"/>
          </a:xfrm>
          <a:prstGeom prst="rect">
            <a:avLst/>
          </a:prstGeom>
        </p:spPr>
      </p:pic>
      <p:sp>
        <p:nvSpPr>
          <p:cNvPr id="2057" name="Left Brace 2056"/>
          <p:cNvSpPr/>
          <p:nvPr/>
        </p:nvSpPr>
        <p:spPr>
          <a:xfrm rot="16200000">
            <a:off x="2099677" y="351494"/>
            <a:ext cx="207850" cy="315592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3152084" y="1086083"/>
            <a:ext cx="613705" cy="65029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Rectangle 32">
            <a:extLst>
              <a:ext uri="{FF2B5EF4-FFF2-40B4-BE49-F238E27FC236}">
                <a16:creationId xmlns:a16="http://schemas.microsoft.com/office/drawing/2014/main" id="{2CB2E39C-F7CA-2344-8031-D274935436ED}"/>
              </a:ext>
            </a:extLst>
          </p:cNvPr>
          <p:cNvSpPr/>
          <p:nvPr/>
        </p:nvSpPr>
        <p:spPr>
          <a:xfrm>
            <a:off x="8202736" y="2933716"/>
            <a:ext cx="613705" cy="113452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33">
            <a:extLst>
              <a:ext uri="{FF2B5EF4-FFF2-40B4-BE49-F238E27FC236}">
                <a16:creationId xmlns:a16="http://schemas.microsoft.com/office/drawing/2014/main" id="{2AF5D807-10FA-F342-91FA-54AE1365EF17}"/>
              </a:ext>
            </a:extLst>
          </p:cNvPr>
          <p:cNvSpPr/>
          <p:nvPr/>
        </p:nvSpPr>
        <p:spPr>
          <a:xfrm>
            <a:off x="5609681" y="2918238"/>
            <a:ext cx="613705" cy="113452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85384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66035-F6F1-6D4C-B537-3785CD18E757}"/>
              </a:ext>
            </a:extLst>
          </p:cNvPr>
          <p:cNvSpPr/>
          <p:nvPr/>
        </p:nvSpPr>
        <p:spPr>
          <a:xfrm>
            <a:off x="469617" y="1973070"/>
            <a:ext cx="5508979" cy="4093428"/>
          </a:xfrm>
          <a:prstGeom prst="rect">
            <a:avLst/>
          </a:prstGeom>
        </p:spPr>
        <p:txBody>
          <a:bodyPr wrap="square">
            <a:spAutoFit/>
          </a:bodyPr>
          <a:lstStyle/>
          <a:p>
            <a:endParaRPr lang="en-US" sz="2000" dirty="0"/>
          </a:p>
          <a:p>
            <a:pPr marL="285750" indent="-285750">
              <a:buFont typeface="Arial" panose="020B0604020202020204" pitchFamily="34" charset="0"/>
              <a:buChar char="•"/>
            </a:pPr>
            <a:r>
              <a:rPr lang="en-US" sz="2000" b="1" dirty="0"/>
              <a:t>Leakage of Test Data</a:t>
            </a:r>
          </a:p>
          <a:p>
            <a:pPr marL="742950" lvl="1" indent="-285750">
              <a:buFont typeface="Arial" panose="020B0604020202020204" pitchFamily="34" charset="0"/>
              <a:buChar char="•"/>
            </a:pPr>
            <a:r>
              <a:rPr lang="en-US" sz="2000" dirty="0"/>
              <a:t>Leakage of information from the test data into the cross-validation (e.g. variable selection by some kind of thresholding of correlations using the entire data set)</a:t>
            </a:r>
          </a:p>
          <a:p>
            <a:endParaRPr lang="en-US" sz="2000" b="1" dirty="0"/>
          </a:p>
          <a:p>
            <a:r>
              <a:rPr lang="en-US" sz="2000" b="1" dirty="0"/>
              <a:t>Solution</a:t>
            </a:r>
          </a:p>
          <a:p>
            <a:pPr marL="285750" indent="-285750">
              <a:buFont typeface="Arial" panose="020B0604020202020204" pitchFamily="34" charset="0"/>
              <a:buChar char="•"/>
            </a:pPr>
            <a:r>
              <a:rPr lang="en-US" sz="2000" dirty="0"/>
              <a:t>Include  all processing operations within the cross-validation loop</a:t>
            </a:r>
          </a:p>
          <a:p>
            <a:pPr marL="285750" indent="-285750">
              <a:buFont typeface="Arial" panose="020B0604020202020204" pitchFamily="34" charset="0"/>
              <a:buChar char="•"/>
            </a:pPr>
            <a:r>
              <a:rPr lang="en-US" sz="2000" dirty="0"/>
              <a:t>Use a true held-out test set</a:t>
            </a:r>
          </a:p>
          <a:p>
            <a:pPr marL="285750" indent="-285750">
              <a:buFont typeface="Arial" panose="020B0604020202020204" pitchFamily="34" charset="0"/>
              <a:buChar char="•"/>
            </a:pPr>
            <a:r>
              <a:rPr lang="en-US" sz="2000" dirty="0"/>
              <a:t>Pre-registration of analysis plans (center for open science)</a:t>
            </a:r>
          </a:p>
        </p:txBody>
      </p:sp>
      <p:pic>
        <p:nvPicPr>
          <p:cNvPr id="8" name="Picture 7">
            <a:extLst>
              <a:ext uri="{FF2B5EF4-FFF2-40B4-BE49-F238E27FC236}">
                <a16:creationId xmlns:a16="http://schemas.microsoft.com/office/drawing/2014/main" id="{BF5541E3-63CE-3642-9515-E2B33B4B7FE5}"/>
              </a:ext>
            </a:extLst>
          </p:cNvPr>
          <p:cNvPicPr>
            <a:picLocks noChangeAspect="1"/>
          </p:cNvPicPr>
          <p:nvPr/>
        </p:nvPicPr>
        <p:blipFill>
          <a:blip r:embed="rId2"/>
          <a:stretch>
            <a:fillRect/>
          </a:stretch>
        </p:blipFill>
        <p:spPr>
          <a:xfrm>
            <a:off x="0" y="0"/>
            <a:ext cx="6139543" cy="1424981"/>
          </a:xfrm>
          <a:prstGeom prst="rect">
            <a:avLst/>
          </a:prstGeom>
        </p:spPr>
      </p:pic>
      <p:sp>
        <p:nvSpPr>
          <p:cNvPr id="9" name="Rectangle 8">
            <a:extLst>
              <a:ext uri="{FF2B5EF4-FFF2-40B4-BE49-F238E27FC236}">
                <a16:creationId xmlns:a16="http://schemas.microsoft.com/office/drawing/2014/main" id="{0CC4611D-2164-2649-AE90-5C27C6177014}"/>
              </a:ext>
            </a:extLst>
          </p:cNvPr>
          <p:cNvSpPr/>
          <p:nvPr/>
        </p:nvSpPr>
        <p:spPr>
          <a:xfrm>
            <a:off x="3667212" y="901761"/>
            <a:ext cx="7112140" cy="523220"/>
          </a:xfrm>
          <a:prstGeom prst="rect">
            <a:avLst/>
          </a:prstGeom>
        </p:spPr>
        <p:txBody>
          <a:bodyPr wrap="none">
            <a:spAutoFit/>
          </a:bodyPr>
          <a:lstStyle/>
          <a:p>
            <a:r>
              <a:rPr lang="en-US" sz="2800" b="1" dirty="0"/>
              <a:t>Problems with cross-validation – and solutions</a:t>
            </a:r>
          </a:p>
        </p:txBody>
      </p:sp>
      <p:sp>
        <p:nvSpPr>
          <p:cNvPr id="10" name="Rectangle 9">
            <a:extLst>
              <a:ext uri="{FF2B5EF4-FFF2-40B4-BE49-F238E27FC236}">
                <a16:creationId xmlns:a16="http://schemas.microsoft.com/office/drawing/2014/main" id="{9B5B9FC3-F895-E944-9646-1EE095882699}"/>
              </a:ext>
            </a:extLst>
          </p:cNvPr>
          <p:cNvSpPr/>
          <p:nvPr/>
        </p:nvSpPr>
        <p:spPr>
          <a:xfrm>
            <a:off x="6705599" y="2250069"/>
            <a:ext cx="4639734" cy="3170099"/>
          </a:xfrm>
          <a:prstGeom prst="rect">
            <a:avLst/>
          </a:prstGeom>
        </p:spPr>
        <p:txBody>
          <a:bodyPr wrap="square">
            <a:spAutoFit/>
          </a:bodyPr>
          <a:lstStyle/>
          <a:p>
            <a:pPr marL="285750" indent="-285750">
              <a:buFont typeface="Arial" panose="020B0604020202020204" pitchFamily="34" charset="0"/>
              <a:buChar char="•"/>
            </a:pPr>
            <a:r>
              <a:rPr lang="en-US" sz="2000" b="1" dirty="0"/>
              <a:t>Nonindependence between training and Testing</a:t>
            </a:r>
          </a:p>
          <a:p>
            <a:pPr marL="742950" lvl="1" indent="-285750">
              <a:buFont typeface="Arial" panose="020B0604020202020204" pitchFamily="34" charset="0"/>
              <a:buChar char="•"/>
            </a:pPr>
            <a:r>
              <a:rPr lang="en-US" sz="2000" dirty="0"/>
              <a:t>systematic relationships between observations. (e.g. clustered samples, data from families)</a:t>
            </a:r>
          </a:p>
          <a:p>
            <a:endParaRPr lang="en-US" sz="2000" dirty="0"/>
          </a:p>
          <a:p>
            <a:r>
              <a:rPr lang="en-US" sz="2000" b="1" dirty="0"/>
              <a:t>Solution</a:t>
            </a:r>
          </a:p>
          <a:p>
            <a:endParaRPr lang="en-US" sz="2000" dirty="0"/>
          </a:p>
          <a:p>
            <a:pPr marL="285750" indent="-285750">
              <a:buFont typeface="Arial" panose="020B0604020202020204" pitchFamily="34" charset="0"/>
              <a:buChar char="•"/>
            </a:pPr>
            <a:r>
              <a:rPr lang="en-US" sz="2000" dirty="0"/>
              <a:t>Solution leave k families (clinics) out rather than individuals</a:t>
            </a:r>
          </a:p>
        </p:txBody>
      </p:sp>
      <p:pic>
        <p:nvPicPr>
          <p:cNvPr id="11" name="Picture 10">
            <a:extLst>
              <a:ext uri="{FF2B5EF4-FFF2-40B4-BE49-F238E27FC236}">
                <a16:creationId xmlns:a16="http://schemas.microsoft.com/office/drawing/2014/main" id="{47CF5E93-0BBF-6E45-AED5-231CE791B595}"/>
              </a:ext>
            </a:extLst>
          </p:cNvPr>
          <p:cNvPicPr>
            <a:picLocks noChangeAspect="1"/>
          </p:cNvPicPr>
          <p:nvPr/>
        </p:nvPicPr>
        <p:blipFill>
          <a:blip r:embed="rId3"/>
          <a:stretch>
            <a:fillRect/>
          </a:stretch>
        </p:blipFill>
        <p:spPr>
          <a:xfrm>
            <a:off x="177639" y="1317031"/>
            <a:ext cx="2159000" cy="215900"/>
          </a:xfrm>
          <a:prstGeom prst="rect">
            <a:avLst/>
          </a:prstGeom>
        </p:spPr>
      </p:pic>
    </p:spTree>
    <p:extLst>
      <p:ext uri="{BB962C8B-B14F-4D97-AF65-F5344CB8AC3E}">
        <p14:creationId xmlns:p14="http://schemas.microsoft.com/office/powerpoint/2010/main" val="1915351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752" y="1792224"/>
            <a:ext cx="10668000" cy="4401205"/>
          </a:xfrm>
          <a:prstGeom prst="rect">
            <a:avLst/>
          </a:prstGeom>
          <a:noFill/>
        </p:spPr>
        <p:txBody>
          <a:bodyPr wrap="square" rtlCol="0">
            <a:spAutoFit/>
          </a:bodyPr>
          <a:lstStyle/>
          <a:p>
            <a:r>
              <a:rPr lang="en-US" sz="2800" dirty="0"/>
              <a:t>“It’s hard to make predictions … especially about the future” Yogi Berra</a:t>
            </a:r>
          </a:p>
          <a:p>
            <a:endParaRPr lang="en-US" sz="2800" b="1" dirty="0"/>
          </a:p>
          <a:p>
            <a:endParaRPr lang="en-US" sz="2800" b="1" dirty="0"/>
          </a:p>
          <a:p>
            <a:r>
              <a:rPr lang="en-US" sz="2800" b="1" dirty="0"/>
              <a:t>Our intuition is wrong:</a:t>
            </a:r>
          </a:p>
          <a:p>
            <a:endParaRPr lang="en-US" sz="2800" b="1" dirty="0"/>
          </a:p>
          <a:p>
            <a:r>
              <a:rPr lang="en-US" sz="2800" b="1" dirty="0"/>
              <a:t>Prediction is not necessarily going to be easier in areas where we have previously identified risk factors</a:t>
            </a:r>
          </a:p>
          <a:p>
            <a:endParaRPr lang="en-US" sz="2800" b="1" dirty="0"/>
          </a:p>
          <a:p>
            <a:r>
              <a:rPr lang="en-US" sz="2800" b="1" dirty="0"/>
              <a:t>Group mean differences (even pretty large ones) do not translate into good predictive performance</a:t>
            </a:r>
          </a:p>
        </p:txBody>
      </p:sp>
      <p:sp>
        <p:nvSpPr>
          <p:cNvPr id="3" name="Rectangle 2">
            <a:extLst>
              <a:ext uri="{FF2B5EF4-FFF2-40B4-BE49-F238E27FC236}">
                <a16:creationId xmlns:a16="http://schemas.microsoft.com/office/drawing/2014/main" id="{EF995A05-E236-8842-BC87-985143C7C0E5}"/>
              </a:ext>
            </a:extLst>
          </p:cNvPr>
          <p:cNvSpPr/>
          <p:nvPr/>
        </p:nvSpPr>
        <p:spPr>
          <a:xfrm>
            <a:off x="853440" y="420212"/>
            <a:ext cx="9643872" cy="1200329"/>
          </a:xfrm>
          <a:prstGeom prst="rect">
            <a:avLst/>
          </a:prstGeom>
        </p:spPr>
        <p:txBody>
          <a:bodyPr wrap="square">
            <a:spAutoFit/>
          </a:bodyPr>
          <a:lstStyle/>
          <a:p>
            <a:r>
              <a:rPr lang="en-US" sz="3600" dirty="0"/>
              <a:t>Problem #2 Statistical significance in explanatory models does not imply good prediction</a:t>
            </a:r>
          </a:p>
        </p:txBody>
      </p:sp>
    </p:spTree>
    <p:extLst>
      <p:ext uri="{BB962C8B-B14F-4D97-AF65-F5344CB8AC3E}">
        <p14:creationId xmlns:p14="http://schemas.microsoft.com/office/powerpoint/2010/main" val="2468223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36F7-D009-4580-A3FD-38CEA57854EA}"/>
              </a:ext>
            </a:extLst>
          </p:cNvPr>
          <p:cNvSpPr>
            <a:spLocks noGrp="1"/>
          </p:cNvSpPr>
          <p:nvPr>
            <p:ph type="title"/>
          </p:nvPr>
        </p:nvSpPr>
        <p:spPr>
          <a:xfrm>
            <a:off x="983479" y="1222048"/>
            <a:ext cx="4383279" cy="1887241"/>
          </a:xfrm>
        </p:spPr>
        <p:txBody>
          <a:bodyPr>
            <a:normAutofit fontScale="90000"/>
          </a:bodyPr>
          <a:lstStyle/>
          <a:p>
            <a:r>
              <a:rPr lang="en-US" b="1" dirty="0"/>
              <a:t>New York State Psychiatric Institute</a:t>
            </a:r>
            <a:br>
              <a:rPr lang="en-US" b="1" dirty="0"/>
            </a:br>
            <a:r>
              <a:rPr lang="en-US" b="1" dirty="0"/>
              <a:t> </a:t>
            </a:r>
            <a:br>
              <a:rPr lang="en-US" b="1" dirty="0"/>
            </a:br>
            <a:r>
              <a:rPr lang="en-US" b="1" dirty="0"/>
              <a:t>12 research areas</a:t>
            </a:r>
          </a:p>
        </p:txBody>
      </p:sp>
      <p:pic>
        <p:nvPicPr>
          <p:cNvPr id="7" name="Picture 6">
            <a:extLst>
              <a:ext uri="{FF2B5EF4-FFF2-40B4-BE49-F238E27FC236}">
                <a16:creationId xmlns:a16="http://schemas.microsoft.com/office/drawing/2014/main" id="{580E63FF-538E-403F-9F40-8BDACFB26EB1}"/>
              </a:ext>
            </a:extLst>
          </p:cNvPr>
          <p:cNvPicPr>
            <a:picLocks noChangeAspect="1"/>
          </p:cNvPicPr>
          <p:nvPr/>
        </p:nvPicPr>
        <p:blipFill rotWithShape="1">
          <a:blip r:embed="rId2"/>
          <a:srcRect l="64626" t="20466" r="23668" b="32432"/>
          <a:stretch/>
        </p:blipFill>
        <p:spPr>
          <a:xfrm>
            <a:off x="5465748" y="318753"/>
            <a:ext cx="5742773" cy="6499307"/>
          </a:xfrm>
          <a:prstGeom prst="rect">
            <a:avLst/>
          </a:prstGeom>
        </p:spPr>
      </p:pic>
      <p:sp>
        <p:nvSpPr>
          <p:cNvPr id="9" name="Rectangle 8">
            <a:extLst>
              <a:ext uri="{FF2B5EF4-FFF2-40B4-BE49-F238E27FC236}">
                <a16:creationId xmlns:a16="http://schemas.microsoft.com/office/drawing/2014/main" id="{061CAF43-33D6-41BD-8721-8E7BC173B074}"/>
              </a:ext>
            </a:extLst>
          </p:cNvPr>
          <p:cNvSpPr/>
          <p:nvPr/>
        </p:nvSpPr>
        <p:spPr>
          <a:xfrm>
            <a:off x="5747285" y="3568406"/>
            <a:ext cx="3785787" cy="6241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054" y="89048"/>
            <a:ext cx="8124001" cy="3987800"/>
          </a:xfrm>
          <a:prstGeom prst="rect">
            <a:avLst/>
          </a:prstGeom>
        </p:spPr>
      </p:pic>
      <p:pic>
        <p:nvPicPr>
          <p:cNvPr id="5" name="Picture 4"/>
          <p:cNvPicPr>
            <a:picLocks noChangeAspect="1"/>
          </p:cNvPicPr>
          <p:nvPr/>
        </p:nvPicPr>
        <p:blipFill>
          <a:blip r:embed="rId4"/>
          <a:stretch>
            <a:fillRect/>
          </a:stretch>
        </p:blipFill>
        <p:spPr>
          <a:xfrm>
            <a:off x="8165730" y="406548"/>
            <a:ext cx="3909676" cy="36703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726" y="4076848"/>
            <a:ext cx="5191514" cy="2494520"/>
          </a:xfrm>
          <a:prstGeom prst="rect">
            <a:avLst/>
          </a:prstGeom>
        </p:spPr>
      </p:pic>
      <p:sp>
        <p:nvSpPr>
          <p:cNvPr id="7" name="Rectangle 6"/>
          <p:cNvSpPr/>
          <p:nvPr/>
        </p:nvSpPr>
        <p:spPr>
          <a:xfrm>
            <a:off x="6739003" y="4221272"/>
            <a:ext cx="5208813" cy="2554545"/>
          </a:xfrm>
          <a:prstGeom prst="rect">
            <a:avLst/>
          </a:prstGeom>
        </p:spPr>
        <p:txBody>
          <a:bodyPr wrap="square">
            <a:spAutoFit/>
          </a:bodyPr>
          <a:lstStyle/>
          <a:p>
            <a:r>
              <a:rPr lang="en-US" sz="2000" b="1" dirty="0">
                <a:solidFill>
                  <a:srgbClr val="221E1F"/>
                </a:solidFill>
                <a:latin typeface="Arial" panose="020B0604020202020204" pitchFamily="34" charset="0"/>
                <a:cs typeface="Arial" panose="020B0604020202020204" pitchFamily="34" charset="0"/>
              </a:rPr>
              <a:t>Typical “large” effect sizes on a biomarker does not mean good predictive value… unless the effect sizes are VERY large</a:t>
            </a:r>
          </a:p>
          <a:p>
            <a:endParaRPr lang="en-US" sz="2000" b="1" dirty="0">
              <a:solidFill>
                <a:srgbClr val="221E1F"/>
              </a:solidFill>
              <a:latin typeface="Arial" panose="020B0604020202020204" pitchFamily="34" charset="0"/>
              <a:cs typeface="Arial" panose="020B0604020202020204" pitchFamily="34" charset="0"/>
            </a:endParaRPr>
          </a:p>
          <a:p>
            <a:r>
              <a:rPr lang="en-US" sz="2000" b="1" dirty="0">
                <a:solidFill>
                  <a:srgbClr val="221E1F"/>
                </a:solidFill>
                <a:latin typeface="Arial" panose="020B0604020202020204" pitchFamily="34" charset="0"/>
                <a:cs typeface="Arial" panose="020B0604020202020204" pitchFamily="34" charset="0"/>
              </a:rPr>
              <a:t>For a disorder with prevalence 5%, we need group difference effect size = 4 to get 80% PPV.</a:t>
            </a:r>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127591" y="37216"/>
            <a:ext cx="11341919" cy="369332"/>
          </a:xfrm>
          <a:prstGeom prst="rect">
            <a:avLst/>
          </a:prstGeom>
          <a:noFill/>
        </p:spPr>
        <p:txBody>
          <a:bodyPr wrap="square" rtlCol="0">
            <a:spAutoFit/>
          </a:bodyPr>
          <a:lstStyle/>
          <a:p>
            <a:r>
              <a:rPr lang="en-US" dirty="0"/>
              <a:t>From Abi-</a:t>
            </a:r>
            <a:r>
              <a:rPr lang="en-US" dirty="0" err="1"/>
              <a:t>Dargham</a:t>
            </a:r>
            <a:r>
              <a:rPr lang="en-US" dirty="0"/>
              <a:t> and Horga (2016) Nature Medicine Search for imaging biomarkers in psychiatric disorders </a:t>
            </a:r>
          </a:p>
        </p:txBody>
      </p:sp>
    </p:spTree>
    <p:extLst>
      <p:ext uri="{BB962C8B-B14F-4D97-AF65-F5344CB8AC3E}">
        <p14:creationId xmlns:p14="http://schemas.microsoft.com/office/powerpoint/2010/main" val="2486923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7714-8A20-304E-97CE-62F1B83864D8}"/>
              </a:ext>
            </a:extLst>
          </p:cNvPr>
          <p:cNvSpPr>
            <a:spLocks noGrp="1"/>
          </p:cNvSpPr>
          <p:nvPr>
            <p:ph type="title"/>
          </p:nvPr>
        </p:nvSpPr>
        <p:spPr>
          <a:xfrm>
            <a:off x="618744" y="365125"/>
            <a:ext cx="10515600" cy="1325563"/>
          </a:xfrm>
        </p:spPr>
        <p:txBody>
          <a:bodyPr>
            <a:normAutofit/>
          </a:bodyPr>
          <a:lstStyle/>
          <a:p>
            <a:r>
              <a:rPr lang="en-US" dirty="0"/>
              <a:t>Problem #3 Interpretations</a:t>
            </a:r>
          </a:p>
        </p:txBody>
      </p:sp>
      <p:sp>
        <p:nvSpPr>
          <p:cNvPr id="3" name="Content Placeholder 2">
            <a:extLst>
              <a:ext uri="{FF2B5EF4-FFF2-40B4-BE49-F238E27FC236}">
                <a16:creationId xmlns:a16="http://schemas.microsoft.com/office/drawing/2014/main" id="{66D56796-2E94-8E4D-B3CB-062CA37443E7}"/>
              </a:ext>
            </a:extLst>
          </p:cNvPr>
          <p:cNvSpPr>
            <a:spLocks noGrp="1"/>
          </p:cNvSpPr>
          <p:nvPr>
            <p:ph idx="1"/>
          </p:nvPr>
        </p:nvSpPr>
        <p:spPr>
          <a:xfrm>
            <a:off x="448056" y="1690688"/>
            <a:ext cx="10515600" cy="4351338"/>
          </a:xfrm>
        </p:spPr>
        <p:txBody>
          <a:bodyPr>
            <a:normAutofit lnSpcReduction="10000"/>
          </a:bodyPr>
          <a:lstStyle/>
          <a:p>
            <a:pPr marL="0" indent="0">
              <a:buNone/>
            </a:pPr>
            <a:r>
              <a:rPr lang="en-US" dirty="0"/>
              <a:t>In Health care, tradeoff between model complexity and interpretability depends on application. </a:t>
            </a:r>
          </a:p>
          <a:p>
            <a:r>
              <a:rPr lang="en-US" dirty="0"/>
              <a:t>A clinical treatment may require interpretable models to increase credibility, other applications may pursue the best prediction performance regardless of model interpretability and, in this case, treating the model as a black box is fine.</a:t>
            </a:r>
          </a:p>
          <a:p>
            <a:r>
              <a:rPr lang="en-US" dirty="0">
                <a:latin typeface="Calibri" panose="020F0502020204030204" pitchFamily="34" charset="0"/>
              </a:rPr>
              <a:t>Data not often not well harmonized, measures often depends on “human judgement” </a:t>
            </a:r>
            <a:endParaRPr lang="en-US" dirty="0">
              <a:latin typeface="ArialMT"/>
            </a:endParaRPr>
          </a:p>
          <a:p>
            <a:r>
              <a:rPr lang="en-US" dirty="0">
                <a:latin typeface="Calibri" panose="020F0502020204030204" pitchFamily="34" charset="0"/>
              </a:rPr>
              <a:t>Regulatory (i.e. privacy, ethics, etc.) </a:t>
            </a:r>
          </a:p>
          <a:p>
            <a:r>
              <a:rPr lang="en-US" dirty="0">
                <a:latin typeface="Calibri" panose="020F0502020204030204" pitchFamily="34" charset="0"/>
              </a:rPr>
              <a:t>Progress is being made using visualizations</a:t>
            </a:r>
            <a:endParaRPr lang="en-US" dirty="0">
              <a:latin typeface="ArialMT"/>
            </a:endParaRPr>
          </a:p>
          <a:p>
            <a:endParaRPr lang="en-US" dirty="0"/>
          </a:p>
        </p:txBody>
      </p:sp>
    </p:spTree>
    <p:extLst>
      <p:ext uri="{BB962C8B-B14F-4D97-AF65-F5344CB8AC3E}">
        <p14:creationId xmlns:p14="http://schemas.microsoft.com/office/powerpoint/2010/main" val="2097568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Things to consider with predictive modeling for learning health care system</a:t>
            </a:r>
          </a:p>
        </p:txBody>
      </p:sp>
      <p:sp>
        <p:nvSpPr>
          <p:cNvPr id="3" name="Content Placeholder 2"/>
          <p:cNvSpPr>
            <a:spLocks noGrp="1"/>
          </p:cNvSpPr>
          <p:nvPr>
            <p:ph idx="1"/>
          </p:nvPr>
        </p:nvSpPr>
        <p:spPr/>
        <p:txBody>
          <a:bodyPr/>
          <a:lstStyle/>
          <a:p>
            <a:r>
              <a:rPr lang="en-US" b="1" dirty="0"/>
              <a:t>Generalizability</a:t>
            </a:r>
            <a:r>
              <a:rPr lang="en-US" dirty="0"/>
              <a:t> - Depends on data used to train/test, does it look like the population it will be used with in the future?</a:t>
            </a:r>
          </a:p>
          <a:p>
            <a:r>
              <a:rPr lang="en-US" b="1" dirty="0"/>
              <a:t>Feasibility</a:t>
            </a:r>
            <a:r>
              <a:rPr lang="en-US" dirty="0"/>
              <a:t> – Will all the needed features be available when doing predictions in the future? Will they be measured in the same way?</a:t>
            </a:r>
          </a:p>
          <a:p>
            <a:r>
              <a:rPr lang="en-US" b="1" dirty="0"/>
              <a:t>Action/Deployment</a:t>
            </a:r>
            <a:r>
              <a:rPr lang="en-US" dirty="0"/>
              <a:t> – How will the predictions be used in the future? Interface, support, update</a:t>
            </a:r>
          </a:p>
          <a:p>
            <a:endParaRPr lang="en-US" dirty="0"/>
          </a:p>
        </p:txBody>
      </p:sp>
    </p:spTree>
    <p:extLst>
      <p:ext uri="{BB962C8B-B14F-4D97-AF65-F5344CB8AC3E}">
        <p14:creationId xmlns:p14="http://schemas.microsoft.com/office/powerpoint/2010/main" val="3610808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0EC6-EDC5-144F-8069-E4AF108B8E1C}"/>
              </a:ext>
            </a:extLst>
          </p:cNvPr>
          <p:cNvSpPr>
            <a:spLocks noGrp="1"/>
          </p:cNvSpPr>
          <p:nvPr>
            <p:ph type="title"/>
          </p:nvPr>
        </p:nvSpPr>
        <p:spPr/>
        <p:txBody>
          <a:bodyPr/>
          <a:lstStyle/>
          <a:p>
            <a:r>
              <a:rPr lang="en-US" b="1" dirty="0"/>
              <a:t>An initial test case – </a:t>
            </a:r>
          </a:p>
        </p:txBody>
      </p:sp>
      <p:sp>
        <p:nvSpPr>
          <p:cNvPr id="3" name="Content Placeholder 2">
            <a:extLst>
              <a:ext uri="{FF2B5EF4-FFF2-40B4-BE49-F238E27FC236}">
                <a16:creationId xmlns:a16="http://schemas.microsoft.com/office/drawing/2014/main" id="{D9911764-0A60-3D41-A2F7-3C3F2F6248D3}"/>
              </a:ext>
            </a:extLst>
          </p:cNvPr>
          <p:cNvSpPr>
            <a:spLocks noGrp="1"/>
          </p:cNvSpPr>
          <p:nvPr>
            <p:ph idx="1"/>
          </p:nvPr>
        </p:nvSpPr>
        <p:spPr/>
        <p:txBody>
          <a:bodyPr>
            <a:normAutofit/>
          </a:bodyPr>
          <a:lstStyle/>
          <a:p>
            <a:r>
              <a:rPr lang="en-US" b="1" dirty="0"/>
              <a:t>Estimate the likelihood that a </a:t>
            </a:r>
            <a:r>
              <a:rPr lang="en-US" b="1" u="sng" dirty="0"/>
              <a:t>specific</a:t>
            </a:r>
            <a:r>
              <a:rPr lang="en-US" b="1" dirty="0"/>
              <a:t> person entering OTNY will have </a:t>
            </a:r>
            <a:r>
              <a:rPr lang="en-US" b="1" u="sng" dirty="0"/>
              <a:t>“good” social/occupational functioning </a:t>
            </a:r>
            <a:r>
              <a:rPr lang="en-US" b="1" dirty="0"/>
              <a:t>across the first year of treatment</a:t>
            </a:r>
          </a:p>
          <a:p>
            <a:pPr marL="0" indent="0">
              <a:buNone/>
            </a:pPr>
            <a:endParaRPr lang="en-US" b="1" dirty="0"/>
          </a:p>
          <a:p>
            <a:r>
              <a:rPr lang="en-US" b="1" dirty="0"/>
              <a:t>Such a prediction tool could improve treatment by informing clinical decision-making before the commencement of treatment</a:t>
            </a:r>
          </a:p>
          <a:p>
            <a:endParaRPr lang="en-US" b="1" dirty="0"/>
          </a:p>
          <a:p>
            <a:r>
              <a:rPr lang="en-US" b="1" dirty="0"/>
              <a:t>We want to test whether such a tool could be successfully built and validated using routinely available data. </a:t>
            </a:r>
            <a:endParaRPr lang="en-US" dirty="0"/>
          </a:p>
          <a:p>
            <a:pPr marL="0" indent="0">
              <a:buNone/>
            </a:pPr>
            <a:endParaRPr lang="en-US" dirty="0"/>
          </a:p>
        </p:txBody>
      </p:sp>
    </p:spTree>
    <p:extLst>
      <p:ext uri="{BB962C8B-B14F-4D97-AF65-F5344CB8AC3E}">
        <p14:creationId xmlns:p14="http://schemas.microsoft.com/office/powerpoint/2010/main" val="2188044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A6F20-49D4-A341-8F1C-CAE2D2451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9136" y="159139"/>
            <a:ext cx="6515100" cy="6502400"/>
          </a:xfrm>
          <a:prstGeom prst="rect">
            <a:avLst/>
          </a:prstGeom>
        </p:spPr>
      </p:pic>
      <p:sp>
        <p:nvSpPr>
          <p:cNvPr id="6" name="TextBox 5">
            <a:extLst>
              <a:ext uri="{FF2B5EF4-FFF2-40B4-BE49-F238E27FC236}">
                <a16:creationId xmlns:a16="http://schemas.microsoft.com/office/drawing/2014/main" id="{99383DBC-A51F-A04D-8D39-EFB62DAACAF4}"/>
              </a:ext>
            </a:extLst>
          </p:cNvPr>
          <p:cNvSpPr txBox="1"/>
          <p:nvPr/>
        </p:nvSpPr>
        <p:spPr>
          <a:xfrm>
            <a:off x="489478" y="920452"/>
            <a:ext cx="4292586" cy="3785652"/>
          </a:xfrm>
          <a:prstGeom prst="rect">
            <a:avLst/>
          </a:prstGeom>
          <a:noFill/>
        </p:spPr>
        <p:txBody>
          <a:bodyPr wrap="square" rtlCol="0">
            <a:spAutoFit/>
          </a:bodyPr>
          <a:lstStyle/>
          <a:p>
            <a:r>
              <a:rPr lang="en-US" sz="4000" dirty="0"/>
              <a:t>On Track Data Collection</a:t>
            </a:r>
          </a:p>
          <a:p>
            <a:endParaRPr lang="en-US" sz="4000" dirty="0"/>
          </a:p>
          <a:p>
            <a:r>
              <a:rPr lang="en-US" sz="4000" dirty="0"/>
              <a:t>Admission</a:t>
            </a:r>
          </a:p>
          <a:p>
            <a:r>
              <a:rPr lang="en-US" sz="4000" dirty="0"/>
              <a:t>and every 3 month </a:t>
            </a:r>
            <a:r>
              <a:rPr lang="en-US" sz="4000" dirty="0" err="1"/>
              <a:t>followup</a:t>
            </a:r>
            <a:endParaRPr lang="en-US" sz="4000" dirty="0"/>
          </a:p>
        </p:txBody>
      </p:sp>
    </p:spTree>
    <p:extLst>
      <p:ext uri="{BB962C8B-B14F-4D97-AF65-F5344CB8AC3E}">
        <p14:creationId xmlns:p14="http://schemas.microsoft.com/office/powerpoint/2010/main" val="284087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D722F-2B23-3346-B4FE-284C0A0AFB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9274" y="0"/>
            <a:ext cx="7235687" cy="6858000"/>
          </a:xfrm>
          <a:prstGeom prst="rect">
            <a:avLst/>
          </a:prstGeom>
        </p:spPr>
      </p:pic>
      <p:sp>
        <p:nvSpPr>
          <p:cNvPr id="2" name="TextBox 1">
            <a:extLst>
              <a:ext uri="{FF2B5EF4-FFF2-40B4-BE49-F238E27FC236}">
                <a16:creationId xmlns:a16="http://schemas.microsoft.com/office/drawing/2014/main" id="{3302AEB2-BAD7-F84E-AD52-CB07CDD37DC8}"/>
              </a:ext>
            </a:extLst>
          </p:cNvPr>
          <p:cNvSpPr txBox="1"/>
          <p:nvPr/>
        </p:nvSpPr>
        <p:spPr>
          <a:xfrm>
            <a:off x="8570260" y="3318570"/>
            <a:ext cx="3621740" cy="3046988"/>
          </a:xfrm>
          <a:prstGeom prst="rect">
            <a:avLst/>
          </a:prstGeom>
          <a:noFill/>
        </p:spPr>
        <p:txBody>
          <a:bodyPr wrap="square" rtlCol="0">
            <a:spAutoFit/>
          </a:bodyPr>
          <a:lstStyle/>
          <a:p>
            <a:r>
              <a:rPr lang="en-US" sz="3200" dirty="0"/>
              <a:t>A group from Europe has some initial results</a:t>
            </a:r>
          </a:p>
          <a:p>
            <a:endParaRPr lang="en-US" sz="3200" dirty="0"/>
          </a:p>
          <a:p>
            <a:r>
              <a:rPr lang="en-US" sz="3200" dirty="0"/>
              <a:t>We try it on data from NY</a:t>
            </a:r>
          </a:p>
        </p:txBody>
      </p:sp>
      <p:pic>
        <p:nvPicPr>
          <p:cNvPr id="3" name="Picture 2">
            <a:extLst>
              <a:ext uri="{FF2B5EF4-FFF2-40B4-BE49-F238E27FC236}">
                <a16:creationId xmlns:a16="http://schemas.microsoft.com/office/drawing/2014/main" id="{A5D66307-72DB-414C-843A-CD257D5D6C5D}"/>
              </a:ext>
            </a:extLst>
          </p:cNvPr>
          <p:cNvPicPr>
            <a:picLocks noChangeAspect="1"/>
          </p:cNvPicPr>
          <p:nvPr/>
        </p:nvPicPr>
        <p:blipFill>
          <a:blip r:embed="rId3"/>
          <a:stretch>
            <a:fillRect/>
          </a:stretch>
        </p:blipFill>
        <p:spPr>
          <a:xfrm>
            <a:off x="8344647" y="484094"/>
            <a:ext cx="3694780" cy="2744694"/>
          </a:xfrm>
          <a:prstGeom prst="rect">
            <a:avLst/>
          </a:prstGeom>
        </p:spPr>
      </p:pic>
    </p:spTree>
    <p:extLst>
      <p:ext uri="{BB962C8B-B14F-4D97-AF65-F5344CB8AC3E}">
        <p14:creationId xmlns:p14="http://schemas.microsoft.com/office/powerpoint/2010/main" val="623713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0E57CD0-C420-6F49-B4F0-597D56E02056}"/>
              </a:ext>
            </a:extLst>
          </p:cNvPr>
          <p:cNvSpPr/>
          <p:nvPr/>
        </p:nvSpPr>
        <p:spPr>
          <a:xfrm>
            <a:off x="513911" y="232206"/>
            <a:ext cx="7585060" cy="369332"/>
          </a:xfrm>
          <a:prstGeom prst="rect">
            <a:avLst/>
          </a:prstGeom>
        </p:spPr>
        <p:txBody>
          <a:bodyPr wrap="square">
            <a:spAutoFit/>
          </a:bodyPr>
          <a:lstStyle/>
          <a:p>
            <a:r>
              <a:rPr lang="en-US" dirty="0">
                <a:solidFill>
                  <a:srgbClr val="000000"/>
                </a:solidFill>
                <a:latin typeface="Arial" panose="020B0604020202020204" pitchFamily="34" charset="0"/>
                <a:ea typeface="Calibri" panose="020F0502020204030204" pitchFamily="34" charset="0"/>
              </a:rPr>
              <a:t>Flow chart of patients enrolled in </a:t>
            </a:r>
            <a:r>
              <a:rPr lang="en-US" dirty="0" err="1">
                <a:solidFill>
                  <a:srgbClr val="000000"/>
                </a:solidFill>
                <a:latin typeface="Arial" panose="020B0604020202020204" pitchFamily="34" charset="0"/>
                <a:ea typeface="Calibri" panose="020F0502020204030204" pitchFamily="34" charset="0"/>
              </a:rPr>
              <a:t>OnTrack</a:t>
            </a:r>
            <a:r>
              <a:rPr lang="en-US" dirty="0">
                <a:solidFill>
                  <a:srgbClr val="000000"/>
                </a:solidFill>
                <a:latin typeface="Arial" panose="020B0604020202020204" pitchFamily="34" charset="0"/>
                <a:ea typeface="Calibri" panose="020F0502020204030204" pitchFamily="34" charset="0"/>
              </a:rPr>
              <a:t> during 1-year follow-up </a:t>
            </a:r>
            <a:endParaRPr lang="en-US" dirty="0"/>
          </a:p>
        </p:txBody>
      </p:sp>
      <p:pic>
        <p:nvPicPr>
          <p:cNvPr id="54" name="Picture 53">
            <a:extLst>
              <a:ext uri="{FF2B5EF4-FFF2-40B4-BE49-F238E27FC236}">
                <a16:creationId xmlns:a16="http://schemas.microsoft.com/office/drawing/2014/main" id="{9E7482E3-CCDF-3443-985A-EF4860A530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863" r="1388" b="5411"/>
          <a:stretch/>
        </p:blipFill>
        <p:spPr>
          <a:xfrm>
            <a:off x="513910" y="601538"/>
            <a:ext cx="8795849" cy="6004535"/>
          </a:xfrm>
          <a:prstGeom prst="rect">
            <a:avLst/>
          </a:prstGeom>
        </p:spPr>
      </p:pic>
    </p:spTree>
    <p:extLst>
      <p:ext uri="{BB962C8B-B14F-4D97-AF65-F5344CB8AC3E}">
        <p14:creationId xmlns:p14="http://schemas.microsoft.com/office/powerpoint/2010/main" val="4103927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E6ED77-D0C3-1842-A874-66ED36AF6397}"/>
              </a:ext>
            </a:extLst>
          </p:cNvPr>
          <p:cNvGraphicFramePr>
            <a:graphicFrameLocks noGrp="1"/>
          </p:cNvGraphicFramePr>
          <p:nvPr/>
        </p:nvGraphicFramePr>
        <p:xfrm>
          <a:off x="279920" y="249965"/>
          <a:ext cx="5430415" cy="6170296"/>
        </p:xfrm>
        <a:graphic>
          <a:graphicData uri="http://schemas.openxmlformats.org/drawingml/2006/table">
            <a:tbl>
              <a:tblPr>
                <a:tableStyleId>{5C22544A-7EE6-4342-B048-85BDC9FD1C3A}</a:tableStyleId>
              </a:tblPr>
              <a:tblGrid>
                <a:gridCol w="2571356">
                  <a:extLst>
                    <a:ext uri="{9D8B030D-6E8A-4147-A177-3AD203B41FA5}">
                      <a16:colId xmlns:a16="http://schemas.microsoft.com/office/drawing/2014/main" val="2357132794"/>
                    </a:ext>
                  </a:extLst>
                </a:gridCol>
                <a:gridCol w="1585010">
                  <a:extLst>
                    <a:ext uri="{9D8B030D-6E8A-4147-A177-3AD203B41FA5}">
                      <a16:colId xmlns:a16="http://schemas.microsoft.com/office/drawing/2014/main" val="1478418760"/>
                    </a:ext>
                  </a:extLst>
                </a:gridCol>
                <a:gridCol w="1274049">
                  <a:extLst>
                    <a:ext uri="{9D8B030D-6E8A-4147-A177-3AD203B41FA5}">
                      <a16:colId xmlns:a16="http://schemas.microsoft.com/office/drawing/2014/main" val="3033015638"/>
                    </a:ext>
                  </a:extLst>
                </a:gridCol>
              </a:tblGrid>
              <a:tr h="471043">
                <a:tc>
                  <a:txBody>
                    <a:bodyPr/>
                    <a:lstStyle/>
                    <a:p>
                      <a:pPr marL="0" marR="0">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gridSpan="2">
                  <a:txBody>
                    <a:bodyPr/>
                    <a:lstStyle/>
                    <a:p>
                      <a:pPr marL="0" marR="0" algn="ctr">
                        <a:lnSpc>
                          <a:spcPct val="107000"/>
                        </a:lnSpc>
                        <a:spcBef>
                          <a:spcPts val="0"/>
                        </a:spcBef>
                        <a:spcAft>
                          <a:spcPts val="0"/>
                        </a:spcAft>
                      </a:pPr>
                      <a:r>
                        <a:rPr lang="en-US" sz="1800">
                          <a:effectLst/>
                        </a:rPr>
                        <a:t>Overall</a:t>
                      </a:r>
                      <a:br>
                        <a:rPr lang="en-US" sz="1800">
                          <a:effectLst/>
                        </a:rPr>
                      </a:br>
                      <a:r>
                        <a:rPr lang="en-US" sz="1800">
                          <a:effectLst/>
                        </a:rPr>
                        <a:t>(N=634)</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hMerge="1">
                  <a:txBody>
                    <a:bodyPr/>
                    <a:lstStyle/>
                    <a:p>
                      <a:endParaRPr lang="en-US"/>
                    </a:p>
                  </a:txBody>
                  <a:tcPr/>
                </a:tc>
                <a:extLst>
                  <a:ext uri="{0D108BD9-81ED-4DB2-BD59-A6C34878D82A}">
                    <a16:rowId xmlns:a16="http://schemas.microsoft.com/office/drawing/2014/main" val="1810575275"/>
                  </a:ext>
                </a:extLst>
              </a:tr>
              <a:tr h="471043">
                <a:tc>
                  <a:txBody>
                    <a:bodyPr/>
                    <a:lstStyle/>
                    <a:p>
                      <a:pPr marL="0" marR="0">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N</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or</a:t>
                      </a:r>
                      <a:br>
                        <a:rPr lang="en-US" sz="1800">
                          <a:effectLst/>
                        </a:rPr>
                      </a:br>
                      <a:r>
                        <a:rPr lang="en-US" sz="1800">
                          <a:effectLst/>
                        </a:rPr>
                        <a:t>M (SD)</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547388293"/>
                  </a:ext>
                </a:extLst>
              </a:tr>
              <a:tr h="229569">
                <a:tc gridSpan="3">
                  <a:txBody>
                    <a:bodyPr/>
                    <a:lstStyle/>
                    <a:p>
                      <a:pPr marL="0" marR="0">
                        <a:lnSpc>
                          <a:spcPct val="107000"/>
                        </a:lnSpc>
                        <a:spcBef>
                          <a:spcPts val="0"/>
                        </a:spcBef>
                        <a:spcAft>
                          <a:spcPts val="0"/>
                        </a:spcAft>
                      </a:pPr>
                      <a:r>
                        <a:rPr lang="en-US" sz="1800" b="1" dirty="0">
                          <a:effectLst/>
                        </a:rPr>
                        <a:t>Demographics at enrollment</a:t>
                      </a:r>
                      <a:endParaRPr lang="en-US" sz="1800" b="1"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hMerge="1">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hMerge="1">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873157718"/>
                  </a:ext>
                </a:extLst>
              </a:tr>
              <a:tr h="229569">
                <a:tc>
                  <a:txBody>
                    <a:bodyPr/>
                    <a:lstStyle/>
                    <a:p>
                      <a:pPr marL="0" marR="0">
                        <a:lnSpc>
                          <a:spcPct val="107000"/>
                        </a:lnSpc>
                        <a:spcBef>
                          <a:spcPts val="0"/>
                        </a:spcBef>
                        <a:spcAft>
                          <a:spcPts val="0"/>
                        </a:spcAft>
                      </a:pPr>
                      <a:r>
                        <a:rPr lang="en-US" sz="1800">
                          <a:effectLst/>
                        </a:rPr>
                        <a:t>Female gender</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165</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26.0</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887989755"/>
                  </a:ext>
                </a:extLst>
              </a:tr>
              <a:tr h="229569">
                <a:tc>
                  <a:txBody>
                    <a:bodyPr/>
                    <a:lstStyle/>
                    <a:p>
                      <a:pPr marL="0" marR="0">
                        <a:lnSpc>
                          <a:spcPct val="107000"/>
                        </a:lnSpc>
                        <a:spcBef>
                          <a:spcPts val="0"/>
                        </a:spcBef>
                        <a:spcAft>
                          <a:spcPts val="0"/>
                        </a:spcAft>
                      </a:pPr>
                      <a:r>
                        <a:rPr lang="en-US" sz="1800">
                          <a:effectLst/>
                        </a:rPr>
                        <a:t>Age at enrollment</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634</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20.9 (3.2)</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175717644"/>
                  </a:ext>
                </a:extLst>
              </a:tr>
              <a:tr h="229569">
                <a:tc>
                  <a:txBody>
                    <a:bodyPr/>
                    <a:lstStyle/>
                    <a:p>
                      <a:pPr marL="0" marR="0">
                        <a:lnSpc>
                          <a:spcPct val="107000"/>
                        </a:lnSpc>
                        <a:spcBef>
                          <a:spcPts val="0"/>
                        </a:spcBef>
                        <a:spcAft>
                          <a:spcPts val="0"/>
                        </a:spcAft>
                      </a:pPr>
                      <a:r>
                        <a:rPr lang="en-US" sz="1800">
                          <a:effectLst/>
                        </a:rPr>
                        <a:t>Race</a:t>
                      </a:r>
                      <a:r>
                        <a:rPr lang="en-US" sz="1800" baseline="30000">
                          <a:effectLst/>
                        </a:rPr>
                        <a:t>b</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788005468"/>
                  </a:ext>
                </a:extLst>
              </a:tr>
              <a:tr h="229569">
                <a:tc>
                  <a:txBody>
                    <a:bodyPr/>
                    <a:lstStyle/>
                    <a:p>
                      <a:pPr marL="0" marR="0">
                        <a:lnSpc>
                          <a:spcPct val="107000"/>
                        </a:lnSpc>
                        <a:spcBef>
                          <a:spcPts val="0"/>
                        </a:spcBef>
                        <a:spcAft>
                          <a:spcPts val="0"/>
                        </a:spcAft>
                      </a:pPr>
                      <a:r>
                        <a:rPr lang="en-US" sz="1800">
                          <a:effectLst/>
                        </a:rPr>
                        <a:t>     White (Non-Hispanic)</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169</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26.7</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2846152"/>
                  </a:ext>
                </a:extLst>
              </a:tr>
              <a:tr h="229569">
                <a:tc>
                  <a:txBody>
                    <a:bodyPr/>
                    <a:lstStyle/>
                    <a:p>
                      <a:pPr marL="0" marR="0">
                        <a:lnSpc>
                          <a:spcPct val="107000"/>
                        </a:lnSpc>
                        <a:spcBef>
                          <a:spcPts val="0"/>
                        </a:spcBef>
                        <a:spcAft>
                          <a:spcPts val="0"/>
                        </a:spcAft>
                      </a:pPr>
                      <a:r>
                        <a:rPr lang="en-US" sz="1800">
                          <a:effectLst/>
                        </a:rPr>
                        <a:t>     Black (Non-Hispanic)</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218</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34.4</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512957786"/>
                  </a:ext>
                </a:extLst>
              </a:tr>
              <a:tr h="229569">
                <a:tc>
                  <a:txBody>
                    <a:bodyPr/>
                    <a:lstStyle/>
                    <a:p>
                      <a:pPr marL="0" marR="0">
                        <a:lnSpc>
                          <a:spcPct val="107000"/>
                        </a:lnSpc>
                        <a:spcBef>
                          <a:spcPts val="0"/>
                        </a:spcBef>
                        <a:spcAft>
                          <a:spcPts val="0"/>
                        </a:spcAft>
                      </a:pPr>
                      <a:r>
                        <a:rPr lang="en-US" sz="1800" dirty="0">
                          <a:effectLst/>
                        </a:rPr>
                        <a:t>     Hispanic</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latin typeface="+mn-lt"/>
                        </a:rPr>
                        <a:t>181</a:t>
                      </a:r>
                      <a:endParaRPr lang="en-US" sz="1800">
                        <a:effectLst/>
                        <a:latin typeface="+mn-lt"/>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latin typeface="+mn-lt"/>
                        </a:rPr>
                        <a:t>28.5</a:t>
                      </a:r>
                      <a:endParaRPr lang="en-US" sz="1800">
                        <a:effectLst/>
                        <a:latin typeface="+mn-lt"/>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757616309"/>
                  </a:ext>
                </a:extLst>
              </a:tr>
              <a:tr h="229569">
                <a:tc>
                  <a:txBody>
                    <a:bodyPr/>
                    <a:lstStyle/>
                    <a:p>
                      <a:pPr marL="0" marR="0">
                        <a:lnSpc>
                          <a:spcPct val="107000"/>
                        </a:lnSpc>
                        <a:spcBef>
                          <a:spcPts val="0"/>
                        </a:spcBef>
                        <a:spcAft>
                          <a:spcPts val="0"/>
                        </a:spcAft>
                      </a:pPr>
                      <a:r>
                        <a:rPr lang="en-US" sz="1800" dirty="0">
                          <a:effectLst/>
                          <a:latin typeface="+mn-lt"/>
                          <a:ea typeface="Yu Mincho" panose="02020400000000000000" pitchFamily="18" charset="-128"/>
                          <a:cs typeface="Times New Roman" panose="02020603050405020304" pitchFamily="18" charset="0"/>
                        </a:rPr>
                        <a:t>     Other</a:t>
                      </a:r>
                    </a:p>
                  </a:txBody>
                  <a:tcPr marL="25700" marR="25700" marT="0" marB="0" anchor="b"/>
                </a:tc>
                <a:tc>
                  <a:txBody>
                    <a:bodyPr/>
                    <a:lstStyle/>
                    <a:p>
                      <a:pPr marL="0" marR="0" algn="ctr">
                        <a:lnSpc>
                          <a:spcPct val="107000"/>
                        </a:lnSpc>
                        <a:spcBef>
                          <a:spcPts val="0"/>
                        </a:spcBef>
                        <a:spcAft>
                          <a:spcPts val="0"/>
                        </a:spcAft>
                      </a:pPr>
                      <a:r>
                        <a:rPr lang="en-US" sz="1800" dirty="0">
                          <a:effectLst/>
                          <a:latin typeface="+mn-lt"/>
                          <a:ea typeface="Yu Mincho" panose="02020400000000000000" pitchFamily="18" charset="-128"/>
                          <a:cs typeface="Times New Roman" panose="02020603050405020304" pitchFamily="18" charset="0"/>
                        </a:rPr>
                        <a:t>66</a:t>
                      </a:r>
                    </a:p>
                  </a:txBody>
                  <a:tcPr marL="25700" marR="25700" marT="0" marB="0" anchor="b"/>
                </a:tc>
                <a:tc>
                  <a:txBody>
                    <a:bodyPr/>
                    <a:lstStyle/>
                    <a:p>
                      <a:pPr marL="0" marR="0" algn="ctr">
                        <a:lnSpc>
                          <a:spcPct val="107000"/>
                        </a:lnSpc>
                        <a:spcBef>
                          <a:spcPts val="0"/>
                        </a:spcBef>
                        <a:spcAft>
                          <a:spcPts val="0"/>
                        </a:spcAft>
                      </a:pPr>
                      <a:r>
                        <a:rPr lang="en-US" sz="1800" dirty="0">
                          <a:effectLst/>
                          <a:latin typeface="+mn-lt"/>
                          <a:ea typeface="Yu Mincho" panose="02020400000000000000" pitchFamily="18" charset="-128"/>
                          <a:cs typeface="Times New Roman" panose="02020603050405020304" pitchFamily="18" charset="0"/>
                        </a:rPr>
                        <a:t>10.4</a:t>
                      </a:r>
                    </a:p>
                  </a:txBody>
                  <a:tcPr marL="25700" marR="25700" marT="0" marB="0" anchor="b"/>
                </a:tc>
                <a:extLst>
                  <a:ext uri="{0D108BD9-81ED-4DB2-BD59-A6C34878D82A}">
                    <a16:rowId xmlns:a16="http://schemas.microsoft.com/office/drawing/2014/main" val="1625804296"/>
                  </a:ext>
                </a:extLst>
              </a:tr>
              <a:tr h="229569">
                <a:tc>
                  <a:txBody>
                    <a:bodyPr/>
                    <a:lstStyle/>
                    <a:p>
                      <a:pPr marL="0" marR="0">
                        <a:lnSpc>
                          <a:spcPct val="107000"/>
                        </a:lnSpc>
                        <a:spcBef>
                          <a:spcPts val="0"/>
                        </a:spcBef>
                        <a:spcAft>
                          <a:spcPts val="0"/>
                        </a:spcAft>
                      </a:pPr>
                      <a:r>
                        <a:rPr lang="en-US" sz="1800">
                          <a:effectLst/>
                        </a:rPr>
                        <a:t>Highest Education</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 </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098268363"/>
                  </a:ext>
                </a:extLst>
              </a:tr>
              <a:tr h="229569">
                <a:tc>
                  <a:txBody>
                    <a:bodyPr/>
                    <a:lstStyle/>
                    <a:p>
                      <a:pPr marL="0" marR="0">
                        <a:lnSpc>
                          <a:spcPct val="107000"/>
                        </a:lnSpc>
                        <a:spcBef>
                          <a:spcPts val="0"/>
                        </a:spcBef>
                        <a:spcAft>
                          <a:spcPts val="0"/>
                        </a:spcAft>
                      </a:pPr>
                      <a:r>
                        <a:rPr lang="en-US" sz="1800">
                          <a:effectLst/>
                        </a:rPr>
                        <a:t>     &lt;HS</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182</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28.7</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32992396"/>
                  </a:ext>
                </a:extLst>
              </a:tr>
              <a:tr h="229569">
                <a:tc>
                  <a:txBody>
                    <a:bodyPr/>
                    <a:lstStyle/>
                    <a:p>
                      <a:pPr marL="0" marR="0">
                        <a:lnSpc>
                          <a:spcPct val="107000"/>
                        </a:lnSpc>
                        <a:spcBef>
                          <a:spcPts val="0"/>
                        </a:spcBef>
                        <a:spcAft>
                          <a:spcPts val="0"/>
                        </a:spcAft>
                      </a:pPr>
                      <a:r>
                        <a:rPr lang="en-US" sz="1800">
                          <a:effectLst/>
                        </a:rPr>
                        <a:t>     HS or GED</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119</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18.8</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18429393"/>
                  </a:ext>
                </a:extLst>
              </a:tr>
              <a:tr h="229569">
                <a:tc>
                  <a:txBody>
                    <a:bodyPr/>
                    <a:lstStyle/>
                    <a:p>
                      <a:pPr marL="0" marR="0">
                        <a:lnSpc>
                          <a:spcPct val="107000"/>
                        </a:lnSpc>
                        <a:spcBef>
                          <a:spcPts val="0"/>
                        </a:spcBef>
                        <a:spcAft>
                          <a:spcPts val="0"/>
                        </a:spcAft>
                      </a:pPr>
                      <a:r>
                        <a:rPr lang="en-US" sz="1800">
                          <a:effectLst/>
                        </a:rPr>
                        <a:t>     Some College</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333</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52.5</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07948697"/>
                  </a:ext>
                </a:extLst>
              </a:tr>
              <a:tr h="229569">
                <a:tc>
                  <a:txBody>
                    <a:bodyPr/>
                    <a:lstStyle/>
                    <a:p>
                      <a:pPr marL="0" marR="0">
                        <a:lnSpc>
                          <a:spcPct val="107000"/>
                        </a:lnSpc>
                        <a:spcBef>
                          <a:spcPts val="0"/>
                        </a:spcBef>
                        <a:spcAft>
                          <a:spcPts val="0"/>
                        </a:spcAft>
                      </a:pPr>
                      <a:r>
                        <a:rPr lang="en-US" sz="1800">
                          <a:effectLst/>
                        </a:rPr>
                        <a:t>Employed or in school</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258</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40.7</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593151147"/>
                  </a:ext>
                </a:extLst>
              </a:tr>
              <a:tr h="229569">
                <a:tc>
                  <a:txBody>
                    <a:bodyPr/>
                    <a:lstStyle/>
                    <a:p>
                      <a:pPr marL="0" marR="0">
                        <a:lnSpc>
                          <a:spcPct val="107000"/>
                        </a:lnSpc>
                        <a:spcBef>
                          <a:spcPts val="0"/>
                        </a:spcBef>
                        <a:spcAft>
                          <a:spcPts val="0"/>
                        </a:spcAft>
                      </a:pPr>
                      <a:r>
                        <a:rPr lang="en-US" sz="1800">
                          <a:effectLst/>
                        </a:rPr>
                        <a:t>Insurance status</a:t>
                      </a:r>
                      <a:r>
                        <a:rPr lang="en-US" sz="1800" baseline="30000">
                          <a:effectLst/>
                        </a:rPr>
                        <a:t>b</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004121532"/>
                  </a:ext>
                </a:extLst>
              </a:tr>
              <a:tr h="229569">
                <a:tc>
                  <a:txBody>
                    <a:bodyPr/>
                    <a:lstStyle/>
                    <a:p>
                      <a:pPr marL="0" marR="0">
                        <a:lnSpc>
                          <a:spcPct val="107000"/>
                        </a:lnSpc>
                        <a:spcBef>
                          <a:spcPts val="0"/>
                        </a:spcBef>
                        <a:spcAft>
                          <a:spcPts val="0"/>
                        </a:spcAft>
                      </a:pPr>
                      <a:r>
                        <a:rPr lang="en-US" sz="1800">
                          <a:effectLst/>
                        </a:rPr>
                        <a:t>     Uninsured</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20</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3.2</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052513131"/>
                  </a:ext>
                </a:extLst>
              </a:tr>
              <a:tr h="229569">
                <a:tc>
                  <a:txBody>
                    <a:bodyPr/>
                    <a:lstStyle/>
                    <a:p>
                      <a:pPr marL="0" marR="0">
                        <a:lnSpc>
                          <a:spcPct val="107000"/>
                        </a:lnSpc>
                        <a:spcBef>
                          <a:spcPts val="0"/>
                        </a:spcBef>
                        <a:spcAft>
                          <a:spcPts val="0"/>
                        </a:spcAft>
                      </a:pPr>
                      <a:r>
                        <a:rPr lang="en-US" sz="1800">
                          <a:effectLst/>
                        </a:rPr>
                        <a:t>     Public</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286</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45.1</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217949662"/>
                  </a:ext>
                </a:extLst>
              </a:tr>
              <a:tr h="229569">
                <a:tc>
                  <a:txBody>
                    <a:bodyPr/>
                    <a:lstStyle/>
                    <a:p>
                      <a:pPr marL="0" marR="0">
                        <a:lnSpc>
                          <a:spcPct val="107000"/>
                        </a:lnSpc>
                        <a:spcBef>
                          <a:spcPts val="0"/>
                        </a:spcBef>
                        <a:spcAft>
                          <a:spcPts val="0"/>
                        </a:spcAft>
                      </a:pPr>
                      <a:r>
                        <a:rPr lang="en-US" sz="1800">
                          <a:effectLst/>
                        </a:rPr>
                        <a:t>     Private</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267</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42.1</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629850920"/>
                  </a:ext>
                </a:extLst>
              </a:tr>
              <a:tr h="229569">
                <a:tc>
                  <a:txBody>
                    <a:bodyPr/>
                    <a:lstStyle/>
                    <a:p>
                      <a:pPr marL="0" marR="0">
                        <a:lnSpc>
                          <a:spcPct val="107000"/>
                        </a:lnSpc>
                        <a:spcBef>
                          <a:spcPts val="0"/>
                        </a:spcBef>
                        <a:spcAft>
                          <a:spcPts val="0"/>
                        </a:spcAft>
                      </a:pPr>
                      <a:r>
                        <a:rPr lang="en-US" sz="1800">
                          <a:effectLst/>
                        </a:rPr>
                        <a:t>Highly urban site</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381</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60.1</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4285707493"/>
                  </a:ext>
                </a:extLst>
              </a:tr>
            </a:tbl>
          </a:graphicData>
        </a:graphic>
      </p:graphicFrame>
      <p:graphicFrame>
        <p:nvGraphicFramePr>
          <p:cNvPr id="5" name="Table 4">
            <a:extLst>
              <a:ext uri="{FF2B5EF4-FFF2-40B4-BE49-F238E27FC236}">
                <a16:creationId xmlns:a16="http://schemas.microsoft.com/office/drawing/2014/main" id="{6E404353-A8CB-0848-83FC-E599B3D2DC77}"/>
              </a:ext>
            </a:extLst>
          </p:cNvPr>
          <p:cNvGraphicFramePr>
            <a:graphicFrameLocks noGrp="1"/>
          </p:cNvGraphicFramePr>
          <p:nvPr/>
        </p:nvGraphicFramePr>
        <p:xfrm>
          <a:off x="5981700" y="85307"/>
          <a:ext cx="5816600" cy="6379120"/>
        </p:xfrm>
        <a:graphic>
          <a:graphicData uri="http://schemas.openxmlformats.org/drawingml/2006/table">
            <a:tbl>
              <a:tblPr>
                <a:tableStyleId>{5C22544A-7EE6-4342-B048-85BDC9FD1C3A}</a:tableStyleId>
              </a:tblPr>
              <a:tblGrid>
                <a:gridCol w="2918924">
                  <a:extLst>
                    <a:ext uri="{9D8B030D-6E8A-4147-A177-3AD203B41FA5}">
                      <a16:colId xmlns:a16="http://schemas.microsoft.com/office/drawing/2014/main" val="3333473261"/>
                    </a:ext>
                  </a:extLst>
                </a:gridCol>
                <a:gridCol w="1533023">
                  <a:extLst>
                    <a:ext uri="{9D8B030D-6E8A-4147-A177-3AD203B41FA5}">
                      <a16:colId xmlns:a16="http://schemas.microsoft.com/office/drawing/2014/main" val="3922218185"/>
                    </a:ext>
                  </a:extLst>
                </a:gridCol>
                <a:gridCol w="1364653">
                  <a:extLst>
                    <a:ext uri="{9D8B030D-6E8A-4147-A177-3AD203B41FA5}">
                      <a16:colId xmlns:a16="http://schemas.microsoft.com/office/drawing/2014/main" val="307979502"/>
                    </a:ext>
                  </a:extLst>
                </a:gridCol>
              </a:tblGrid>
              <a:tr h="487597">
                <a:tc gridSpan="3">
                  <a:txBody>
                    <a:bodyPr/>
                    <a:lstStyle/>
                    <a:p>
                      <a:pPr marL="0" marR="0">
                        <a:lnSpc>
                          <a:spcPct val="107000"/>
                        </a:lnSpc>
                        <a:spcBef>
                          <a:spcPts val="0"/>
                        </a:spcBef>
                        <a:spcAft>
                          <a:spcPts val="0"/>
                        </a:spcAft>
                      </a:pPr>
                      <a:r>
                        <a:rPr lang="en-US" sz="1800" b="1" dirty="0">
                          <a:effectLst/>
                        </a:rPr>
                        <a:t>Living Situation and family contact</a:t>
                      </a:r>
                      <a:endParaRPr lang="en-US" sz="1800" b="1"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hMerge="1">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hMerge="1">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289090508"/>
                  </a:ext>
                </a:extLst>
              </a:tr>
              <a:tr h="237636">
                <a:tc>
                  <a:txBody>
                    <a:bodyPr/>
                    <a:lstStyle/>
                    <a:p>
                      <a:pPr marL="0" marR="0">
                        <a:lnSpc>
                          <a:spcPct val="107000"/>
                        </a:lnSpc>
                        <a:spcBef>
                          <a:spcPts val="0"/>
                        </a:spcBef>
                        <a:spcAft>
                          <a:spcPts val="0"/>
                        </a:spcAft>
                      </a:pPr>
                      <a:r>
                        <a:rPr lang="en-US" sz="1800">
                          <a:effectLst/>
                        </a:rPr>
                        <a:t>Homeless</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37</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5.8</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817088723"/>
                  </a:ext>
                </a:extLst>
              </a:tr>
              <a:tr h="237636">
                <a:tc>
                  <a:txBody>
                    <a:bodyPr/>
                    <a:lstStyle/>
                    <a:p>
                      <a:pPr marL="0" marR="0">
                        <a:lnSpc>
                          <a:spcPct val="107000"/>
                        </a:lnSpc>
                        <a:spcBef>
                          <a:spcPts val="0"/>
                        </a:spcBef>
                        <a:spcAft>
                          <a:spcPts val="0"/>
                        </a:spcAft>
                      </a:pPr>
                      <a:r>
                        <a:rPr lang="en-US" sz="1800" dirty="0">
                          <a:effectLst/>
                        </a:rPr>
                        <a:t>Living with</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 </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439302420"/>
                  </a:ext>
                </a:extLst>
              </a:tr>
              <a:tr h="237636">
                <a:tc>
                  <a:txBody>
                    <a:bodyPr/>
                    <a:lstStyle/>
                    <a:p>
                      <a:pPr marL="0" marR="0">
                        <a:lnSpc>
                          <a:spcPct val="107000"/>
                        </a:lnSpc>
                        <a:spcBef>
                          <a:spcPts val="0"/>
                        </a:spcBef>
                        <a:spcAft>
                          <a:spcPts val="0"/>
                        </a:spcAft>
                      </a:pPr>
                      <a:r>
                        <a:rPr lang="en-US" sz="1800">
                          <a:effectLst/>
                        </a:rPr>
                        <a:t>     Parents</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544</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85.8</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186134704"/>
                  </a:ext>
                </a:extLst>
              </a:tr>
              <a:tr h="237636">
                <a:tc>
                  <a:txBody>
                    <a:bodyPr/>
                    <a:lstStyle/>
                    <a:p>
                      <a:pPr marL="0" marR="0">
                        <a:lnSpc>
                          <a:spcPct val="107000"/>
                        </a:lnSpc>
                        <a:spcBef>
                          <a:spcPts val="0"/>
                        </a:spcBef>
                        <a:spcAft>
                          <a:spcPts val="0"/>
                        </a:spcAft>
                      </a:pPr>
                      <a:r>
                        <a:rPr lang="en-US" sz="1800">
                          <a:effectLst/>
                        </a:rPr>
                        <a:t>     Other family (not parents)</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41</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6.5</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4073769289"/>
                  </a:ext>
                </a:extLst>
              </a:tr>
              <a:tr h="237636">
                <a:tc>
                  <a:txBody>
                    <a:bodyPr/>
                    <a:lstStyle/>
                    <a:p>
                      <a:pPr marL="0" marR="0">
                        <a:lnSpc>
                          <a:spcPct val="107000"/>
                        </a:lnSpc>
                        <a:spcBef>
                          <a:spcPts val="0"/>
                        </a:spcBef>
                        <a:spcAft>
                          <a:spcPts val="0"/>
                        </a:spcAft>
                      </a:pPr>
                      <a:r>
                        <a:rPr lang="en-US" sz="1800">
                          <a:effectLst/>
                        </a:rPr>
                        <a:t>     Alone</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23</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3.6</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933527973"/>
                  </a:ext>
                </a:extLst>
              </a:tr>
              <a:tr h="237636">
                <a:tc>
                  <a:txBody>
                    <a:bodyPr/>
                    <a:lstStyle/>
                    <a:p>
                      <a:pPr marL="0" marR="0">
                        <a:lnSpc>
                          <a:spcPct val="107000"/>
                        </a:lnSpc>
                        <a:spcBef>
                          <a:spcPts val="0"/>
                        </a:spcBef>
                        <a:spcAft>
                          <a:spcPts val="0"/>
                        </a:spcAft>
                      </a:pPr>
                      <a:r>
                        <a:rPr lang="en-US" sz="1800">
                          <a:effectLst/>
                        </a:rPr>
                        <a:t>     Other</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26</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4.1</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976186384"/>
                  </a:ext>
                </a:extLst>
              </a:tr>
              <a:tr h="237636">
                <a:tc>
                  <a:txBody>
                    <a:bodyPr/>
                    <a:lstStyle/>
                    <a:p>
                      <a:pPr marL="0" marR="0">
                        <a:lnSpc>
                          <a:spcPct val="107000"/>
                        </a:lnSpc>
                        <a:spcBef>
                          <a:spcPts val="0"/>
                        </a:spcBef>
                        <a:spcAft>
                          <a:spcPts val="0"/>
                        </a:spcAft>
                      </a:pPr>
                      <a:r>
                        <a:rPr lang="en-US" sz="1800">
                          <a:effectLst/>
                        </a:rPr>
                        <a:t>Family Contact</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 </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987898999"/>
                  </a:ext>
                </a:extLst>
              </a:tr>
              <a:tr h="237636">
                <a:tc>
                  <a:txBody>
                    <a:bodyPr/>
                    <a:lstStyle/>
                    <a:p>
                      <a:pPr marL="0" marR="0">
                        <a:lnSpc>
                          <a:spcPct val="107000"/>
                        </a:lnSpc>
                        <a:spcBef>
                          <a:spcPts val="0"/>
                        </a:spcBef>
                        <a:spcAft>
                          <a:spcPts val="0"/>
                        </a:spcAft>
                      </a:pPr>
                      <a:r>
                        <a:rPr lang="en-US" sz="1800">
                          <a:effectLst/>
                        </a:rPr>
                        <a:t>     Daily</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568</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90.4</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085286802"/>
                  </a:ext>
                </a:extLst>
              </a:tr>
              <a:tr h="237636">
                <a:tc>
                  <a:txBody>
                    <a:bodyPr/>
                    <a:lstStyle/>
                    <a:p>
                      <a:pPr marL="0" marR="0">
                        <a:lnSpc>
                          <a:spcPct val="107000"/>
                        </a:lnSpc>
                        <a:spcBef>
                          <a:spcPts val="0"/>
                        </a:spcBef>
                        <a:spcAft>
                          <a:spcPts val="0"/>
                        </a:spcAft>
                      </a:pPr>
                      <a:r>
                        <a:rPr lang="en-US" sz="1800">
                          <a:effectLst/>
                        </a:rPr>
                        <a:t>     Weekly</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42</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6.7</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280921211"/>
                  </a:ext>
                </a:extLst>
              </a:tr>
              <a:tr h="237636">
                <a:tc>
                  <a:txBody>
                    <a:bodyPr/>
                    <a:lstStyle/>
                    <a:p>
                      <a:pPr marL="0" marR="0">
                        <a:lnSpc>
                          <a:spcPct val="107000"/>
                        </a:lnSpc>
                        <a:spcBef>
                          <a:spcPts val="0"/>
                        </a:spcBef>
                        <a:spcAft>
                          <a:spcPts val="0"/>
                        </a:spcAft>
                      </a:pPr>
                      <a:r>
                        <a:rPr lang="en-US" sz="1800">
                          <a:effectLst/>
                        </a:rPr>
                        <a:t>     Monthly or less</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18</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2.9</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349401018"/>
                  </a:ext>
                </a:extLst>
              </a:tr>
              <a:tr h="237636">
                <a:tc>
                  <a:txBody>
                    <a:bodyPr/>
                    <a:lstStyle/>
                    <a:p>
                      <a:pPr marL="0" marR="0">
                        <a:lnSpc>
                          <a:spcPct val="107000"/>
                        </a:lnSpc>
                        <a:spcBef>
                          <a:spcPts val="0"/>
                        </a:spcBef>
                        <a:spcAft>
                          <a:spcPts val="0"/>
                        </a:spcAft>
                      </a:pPr>
                      <a:r>
                        <a:rPr lang="en-US" sz="1800" b="1" dirty="0">
                          <a:effectLst/>
                        </a:rPr>
                        <a:t>Clinical variables</a:t>
                      </a:r>
                      <a:endParaRPr lang="en-US" sz="1800" b="1"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 </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3538594716"/>
                  </a:ext>
                </a:extLst>
              </a:tr>
              <a:tr h="282187">
                <a:tc>
                  <a:txBody>
                    <a:bodyPr/>
                    <a:lstStyle/>
                    <a:p>
                      <a:pPr marL="0" marR="0">
                        <a:lnSpc>
                          <a:spcPct val="107000"/>
                        </a:lnSpc>
                        <a:spcBef>
                          <a:spcPts val="0"/>
                        </a:spcBef>
                        <a:spcAft>
                          <a:spcPts val="0"/>
                        </a:spcAft>
                      </a:pPr>
                      <a:r>
                        <a:rPr lang="en-US" sz="1800">
                          <a:effectLst/>
                        </a:rPr>
                        <a:t>Time to first service use (days)</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565</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61.7 (133.4)</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811747759"/>
                  </a:ext>
                </a:extLst>
              </a:tr>
              <a:tr h="152400">
                <a:tc>
                  <a:txBody>
                    <a:bodyPr/>
                    <a:lstStyle/>
                    <a:p>
                      <a:pPr marL="0" marR="0">
                        <a:lnSpc>
                          <a:spcPct val="107000"/>
                        </a:lnSpc>
                        <a:spcBef>
                          <a:spcPts val="0"/>
                        </a:spcBef>
                        <a:spcAft>
                          <a:spcPts val="0"/>
                        </a:spcAft>
                      </a:pPr>
                      <a:r>
                        <a:rPr lang="en-US" sz="1800">
                          <a:effectLst/>
                        </a:rPr>
                        <a:t>Time to OnTrackNY (days)</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634</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230.0 (186.7)</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4261099113"/>
                  </a:ext>
                </a:extLst>
              </a:tr>
              <a:tr h="237636">
                <a:tc>
                  <a:txBody>
                    <a:bodyPr/>
                    <a:lstStyle/>
                    <a:p>
                      <a:pPr marL="0" marR="0">
                        <a:lnSpc>
                          <a:spcPct val="107000"/>
                        </a:lnSpc>
                        <a:spcBef>
                          <a:spcPts val="0"/>
                        </a:spcBef>
                        <a:spcAft>
                          <a:spcPts val="0"/>
                        </a:spcAft>
                      </a:pPr>
                      <a:r>
                        <a:rPr lang="en-US" sz="1800">
                          <a:effectLst/>
                        </a:rPr>
                        <a:t>Primary Diagnosis</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 </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2621647567"/>
                  </a:ext>
                </a:extLst>
              </a:tr>
              <a:tr h="237636">
                <a:tc>
                  <a:txBody>
                    <a:bodyPr/>
                    <a:lstStyle/>
                    <a:p>
                      <a:pPr marL="0" marR="0">
                        <a:lnSpc>
                          <a:spcPct val="107000"/>
                        </a:lnSpc>
                        <a:spcBef>
                          <a:spcPts val="0"/>
                        </a:spcBef>
                        <a:spcAft>
                          <a:spcPts val="0"/>
                        </a:spcAft>
                      </a:pPr>
                      <a:r>
                        <a:rPr lang="en-US" sz="1800" dirty="0">
                          <a:effectLst/>
                        </a:rPr>
                        <a:t>     Schizophrenia (295.90)</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188</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29.7</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4046869473"/>
                  </a:ext>
                </a:extLst>
              </a:tr>
              <a:tr h="237636">
                <a:tc>
                  <a:txBody>
                    <a:bodyPr/>
                    <a:lstStyle/>
                    <a:p>
                      <a:pPr marL="0" marR="0">
                        <a:lnSpc>
                          <a:spcPct val="107000"/>
                        </a:lnSpc>
                        <a:spcBef>
                          <a:spcPts val="0"/>
                        </a:spcBef>
                        <a:spcAft>
                          <a:spcPts val="0"/>
                        </a:spcAft>
                      </a:pPr>
                      <a:r>
                        <a:rPr lang="en-US" sz="1800" dirty="0">
                          <a:effectLst/>
                        </a:rPr>
                        <a:t>     Schizoaffective (295.70)</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94</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14.8</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021263641"/>
                  </a:ext>
                </a:extLst>
              </a:tr>
              <a:tr h="237636">
                <a:tc>
                  <a:txBody>
                    <a:bodyPr/>
                    <a:lstStyle/>
                    <a:p>
                      <a:pPr marL="0" marR="0">
                        <a:lnSpc>
                          <a:spcPct val="107000"/>
                        </a:lnSpc>
                        <a:spcBef>
                          <a:spcPts val="0"/>
                        </a:spcBef>
                        <a:spcAft>
                          <a:spcPts val="0"/>
                        </a:spcAft>
                      </a:pPr>
                      <a:r>
                        <a:rPr lang="en-US" sz="1800" dirty="0">
                          <a:effectLst/>
                        </a:rPr>
                        <a:t>     Schizophreniform (295.40)</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143</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22.6</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4266102581"/>
                  </a:ext>
                </a:extLst>
              </a:tr>
              <a:tr h="23763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rPr>
                        <a:t>     Other (</a:t>
                      </a:r>
                      <a:r>
                        <a:rPr lang="en-US" sz="1800" kern="1200" dirty="0">
                          <a:solidFill>
                            <a:schemeClr val="dk1"/>
                          </a:solidFill>
                          <a:effectLst/>
                          <a:latin typeface="+mn-lt"/>
                          <a:ea typeface="+mn-ea"/>
                          <a:cs typeface="+mn-cs"/>
                        </a:rPr>
                        <a:t>delusional dis, </a:t>
                      </a:r>
                      <a:r>
                        <a:rPr lang="en-US" sz="1800" kern="1200" dirty="0" err="1">
                          <a:solidFill>
                            <a:schemeClr val="dk1"/>
                          </a:solidFill>
                          <a:effectLst/>
                          <a:latin typeface="+mn-lt"/>
                          <a:ea typeface="+mn-ea"/>
                          <a:cs typeface="+mn-cs"/>
                        </a:rPr>
                        <a:t>schiz</a:t>
                      </a:r>
                      <a:r>
                        <a:rPr lang="en-US" sz="1800" kern="1200" dirty="0">
                          <a:solidFill>
                            <a:schemeClr val="dk1"/>
                          </a:solidFill>
                          <a:effectLst/>
                          <a:latin typeface="+mn-lt"/>
                          <a:ea typeface="+mn-ea"/>
                          <a:cs typeface="+mn-cs"/>
                        </a:rPr>
                        <a:t> spectrum, other psychotic dis</a:t>
                      </a:r>
                      <a:r>
                        <a:rPr lang="en-US" sz="1800" kern="1200" dirty="0">
                          <a:solidFill>
                            <a:schemeClr val="dk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kern="1200" dirty="0">
                        <a:solidFill>
                          <a:schemeClr val="dk1"/>
                        </a:solidFill>
                        <a:effectLst/>
                        <a:latin typeface="+mn-lt"/>
                        <a:ea typeface="+mn-ea"/>
                        <a:cs typeface="+mn-cs"/>
                      </a:endParaRPr>
                    </a:p>
                  </a:txBody>
                  <a:tcPr marL="25700" marR="25700" marT="0" marB="0" anchor="b"/>
                </a:tc>
                <a:tc>
                  <a:txBody>
                    <a:bodyPr/>
                    <a:lstStyle/>
                    <a:p>
                      <a:pPr marL="0" marR="0" algn="ctr">
                        <a:lnSpc>
                          <a:spcPct val="107000"/>
                        </a:lnSpc>
                        <a:spcBef>
                          <a:spcPts val="0"/>
                        </a:spcBef>
                        <a:spcAft>
                          <a:spcPts val="0"/>
                        </a:spcAft>
                      </a:pPr>
                      <a:r>
                        <a:rPr lang="en-US" sz="1800">
                          <a:effectLst/>
                        </a:rPr>
                        <a:t>209</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33.0</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171488701"/>
                  </a:ext>
                </a:extLst>
              </a:tr>
              <a:tr h="487597">
                <a:tc>
                  <a:txBody>
                    <a:bodyPr/>
                    <a:lstStyle/>
                    <a:p>
                      <a:pPr marL="0" marR="0">
                        <a:lnSpc>
                          <a:spcPct val="107000"/>
                        </a:lnSpc>
                        <a:spcBef>
                          <a:spcPts val="0"/>
                        </a:spcBef>
                        <a:spcAft>
                          <a:spcPts val="0"/>
                        </a:spcAft>
                      </a:pPr>
                      <a:r>
                        <a:rPr lang="en-US" sz="1800" dirty="0">
                          <a:effectLst/>
                        </a:rPr>
                        <a:t>Any Substance use </a:t>
                      </a:r>
                    </a:p>
                    <a:p>
                      <a:pPr marL="0" marR="0">
                        <a:lnSpc>
                          <a:spcPct val="107000"/>
                        </a:lnSpc>
                        <a:spcBef>
                          <a:spcPts val="0"/>
                        </a:spcBef>
                        <a:spcAft>
                          <a:spcPts val="0"/>
                        </a:spcAft>
                      </a:pPr>
                      <a:r>
                        <a:rPr lang="en-US" sz="1800" dirty="0">
                          <a:effectLst/>
                        </a:rPr>
                        <a:t>(including Tobacco)</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a:effectLst/>
                        </a:rPr>
                        <a:t>316</a:t>
                      </a:r>
                      <a:endParaRPr lang="en-US" sz="18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tc>
                  <a:txBody>
                    <a:bodyPr/>
                    <a:lstStyle/>
                    <a:p>
                      <a:pPr marL="0" marR="0" algn="ctr">
                        <a:lnSpc>
                          <a:spcPct val="107000"/>
                        </a:lnSpc>
                        <a:spcBef>
                          <a:spcPts val="0"/>
                        </a:spcBef>
                        <a:spcAft>
                          <a:spcPts val="0"/>
                        </a:spcAft>
                      </a:pPr>
                      <a:r>
                        <a:rPr lang="en-US" sz="1800" dirty="0">
                          <a:effectLst/>
                        </a:rPr>
                        <a:t>49.8</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5700" marR="25700" marT="0" marB="0" anchor="b"/>
                </a:tc>
                <a:extLst>
                  <a:ext uri="{0D108BD9-81ED-4DB2-BD59-A6C34878D82A}">
                    <a16:rowId xmlns:a16="http://schemas.microsoft.com/office/drawing/2014/main" val="1947188573"/>
                  </a:ext>
                </a:extLst>
              </a:tr>
            </a:tbl>
          </a:graphicData>
        </a:graphic>
      </p:graphicFrame>
    </p:spTree>
    <p:extLst>
      <p:ext uri="{BB962C8B-B14F-4D97-AF65-F5344CB8AC3E}">
        <p14:creationId xmlns:p14="http://schemas.microsoft.com/office/powerpoint/2010/main" val="2693949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527423-10E2-3B4E-9E83-B55D299B71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92463"/>
            <a:ext cx="12192000" cy="5312165"/>
          </a:xfrm>
          <a:prstGeom prst="rect">
            <a:avLst/>
          </a:prstGeom>
        </p:spPr>
      </p:pic>
      <p:sp>
        <p:nvSpPr>
          <p:cNvPr id="2" name="Rectangle 1">
            <a:extLst>
              <a:ext uri="{FF2B5EF4-FFF2-40B4-BE49-F238E27FC236}">
                <a16:creationId xmlns:a16="http://schemas.microsoft.com/office/drawing/2014/main" id="{DFFE839C-FEC6-F246-9191-B10EB87C5ED4}"/>
              </a:ext>
            </a:extLst>
          </p:cNvPr>
          <p:cNvSpPr/>
          <p:nvPr/>
        </p:nvSpPr>
        <p:spPr>
          <a:xfrm>
            <a:off x="377536" y="21771"/>
            <a:ext cx="11436928" cy="1077218"/>
          </a:xfrm>
          <a:prstGeom prst="rect">
            <a:avLst/>
          </a:prstGeom>
        </p:spPr>
        <p:txBody>
          <a:bodyPr wrap="square">
            <a:spAutoFit/>
          </a:bodyPr>
          <a:lstStyle/>
          <a:p>
            <a:r>
              <a:rPr lang="en-US" sz="3200" b="1" dirty="0">
                <a:solidFill>
                  <a:srgbClr val="333333"/>
                </a:solidFill>
                <a:latin typeface="Helvetica Neue" panose="02000503000000020004" pitchFamily="2" charset="0"/>
              </a:rPr>
              <a:t>Outcome of interest: normative school and/or work trajectories (either working or a student) at follow-up visit</a:t>
            </a:r>
            <a:endParaRPr lang="en-US" sz="3200" dirty="0"/>
          </a:p>
        </p:txBody>
      </p:sp>
    </p:spTree>
    <p:extLst>
      <p:ext uri="{BB962C8B-B14F-4D97-AF65-F5344CB8AC3E}">
        <p14:creationId xmlns:p14="http://schemas.microsoft.com/office/powerpoint/2010/main" val="2711258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4CF9B7-08F0-2941-ADB6-CFE6FF6933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5706" y="193752"/>
            <a:ext cx="6963552" cy="5888532"/>
          </a:xfrm>
          <a:prstGeom prst="rect">
            <a:avLst/>
          </a:prstGeom>
        </p:spPr>
      </p:pic>
      <p:sp>
        <p:nvSpPr>
          <p:cNvPr id="2" name="TextBox 1">
            <a:extLst>
              <a:ext uri="{FF2B5EF4-FFF2-40B4-BE49-F238E27FC236}">
                <a16:creationId xmlns:a16="http://schemas.microsoft.com/office/drawing/2014/main" id="{95C8687B-84C9-4B40-A64B-8F979DAE6B52}"/>
              </a:ext>
            </a:extLst>
          </p:cNvPr>
          <p:cNvSpPr txBox="1"/>
          <p:nvPr/>
        </p:nvSpPr>
        <p:spPr>
          <a:xfrm>
            <a:off x="7467601" y="193752"/>
            <a:ext cx="4365812" cy="2062103"/>
          </a:xfrm>
          <a:prstGeom prst="rect">
            <a:avLst/>
          </a:prstGeom>
          <a:noFill/>
        </p:spPr>
        <p:txBody>
          <a:bodyPr wrap="square" rtlCol="0">
            <a:spAutoFit/>
          </a:bodyPr>
          <a:lstStyle/>
          <a:p>
            <a:r>
              <a:rPr lang="en-US" sz="3200" b="1" dirty="0"/>
              <a:t>Predicting whether the person is working or in school at first </a:t>
            </a:r>
            <a:r>
              <a:rPr lang="en-US" sz="3200" b="1" dirty="0" err="1"/>
              <a:t>followup</a:t>
            </a:r>
            <a:r>
              <a:rPr lang="en-US" sz="3200" b="1" dirty="0"/>
              <a:t> visit (3-month)</a:t>
            </a:r>
          </a:p>
        </p:txBody>
      </p:sp>
      <p:sp>
        <p:nvSpPr>
          <p:cNvPr id="3" name="TextBox 2">
            <a:extLst>
              <a:ext uri="{FF2B5EF4-FFF2-40B4-BE49-F238E27FC236}">
                <a16:creationId xmlns:a16="http://schemas.microsoft.com/office/drawing/2014/main" id="{E18412E3-86E8-8C4B-A8EE-21CE1FD36FD8}"/>
              </a:ext>
            </a:extLst>
          </p:cNvPr>
          <p:cNvSpPr txBox="1"/>
          <p:nvPr/>
        </p:nvSpPr>
        <p:spPr>
          <a:xfrm>
            <a:off x="7336972" y="2536000"/>
            <a:ext cx="4627070" cy="4524315"/>
          </a:xfrm>
          <a:prstGeom prst="rect">
            <a:avLst/>
          </a:prstGeom>
          <a:noFill/>
        </p:spPr>
        <p:txBody>
          <a:bodyPr wrap="square" rtlCol="0">
            <a:spAutoFit/>
          </a:bodyPr>
          <a:lstStyle/>
          <a:p>
            <a:r>
              <a:rPr lang="en-US" sz="3200" dirty="0"/>
              <a:t>N=634</a:t>
            </a:r>
          </a:p>
          <a:p>
            <a:r>
              <a:rPr lang="en-US" sz="3200" dirty="0"/>
              <a:t>p=30</a:t>
            </a:r>
          </a:p>
          <a:p>
            <a:endParaRPr lang="en-US" sz="3200" dirty="0"/>
          </a:p>
          <a:p>
            <a:r>
              <a:rPr lang="en-US" sz="3200" dirty="0"/>
              <a:t>Similar performance with p=200 and similar performance with Super learner combining across 8 algorithms</a:t>
            </a:r>
          </a:p>
          <a:p>
            <a:endParaRPr lang="en-US" sz="3200" dirty="0"/>
          </a:p>
        </p:txBody>
      </p:sp>
    </p:spTree>
    <p:extLst>
      <p:ext uri="{BB962C8B-B14F-4D97-AF65-F5344CB8AC3E}">
        <p14:creationId xmlns:p14="http://schemas.microsoft.com/office/powerpoint/2010/main" val="1821772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3CF3E9-A6A1-4F1F-9241-3791C26C7A8F}"/>
              </a:ext>
            </a:extLst>
          </p:cNvPr>
          <p:cNvPicPr>
            <a:picLocks noChangeAspect="1"/>
          </p:cNvPicPr>
          <p:nvPr/>
        </p:nvPicPr>
        <p:blipFill>
          <a:blip r:embed="rId2"/>
          <a:stretch>
            <a:fillRect/>
          </a:stretch>
        </p:blipFill>
        <p:spPr>
          <a:xfrm>
            <a:off x="241244" y="0"/>
            <a:ext cx="11709511" cy="6858000"/>
          </a:xfrm>
          <a:prstGeom prst="rect">
            <a:avLst/>
          </a:prstGeom>
        </p:spPr>
      </p:pic>
    </p:spTree>
    <p:extLst>
      <p:ext uri="{BB962C8B-B14F-4D97-AF65-F5344CB8AC3E}">
        <p14:creationId xmlns:p14="http://schemas.microsoft.com/office/powerpoint/2010/main" val="2661736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66B56E-E20A-674C-AA00-E02534EEED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026023"/>
          </a:xfrm>
          <a:prstGeom prst="rect">
            <a:avLst/>
          </a:prstGeom>
        </p:spPr>
      </p:pic>
    </p:spTree>
    <p:extLst>
      <p:ext uri="{BB962C8B-B14F-4D97-AF65-F5344CB8AC3E}">
        <p14:creationId xmlns:p14="http://schemas.microsoft.com/office/powerpoint/2010/main" val="3640877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78D9A-0D07-2045-A959-1ABCC9FD0F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981" y="-86498"/>
            <a:ext cx="5699036" cy="6858000"/>
          </a:xfrm>
          <a:prstGeom prst="rect">
            <a:avLst/>
          </a:prstGeom>
        </p:spPr>
      </p:pic>
      <p:pic>
        <p:nvPicPr>
          <p:cNvPr id="2" name="Picture 1">
            <a:extLst>
              <a:ext uri="{FF2B5EF4-FFF2-40B4-BE49-F238E27FC236}">
                <a16:creationId xmlns:a16="http://schemas.microsoft.com/office/drawing/2014/main" id="{F46AA71F-A9FD-8449-B172-031F603E59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2017" y="1328058"/>
            <a:ext cx="6049983" cy="3155320"/>
          </a:xfrm>
          <a:prstGeom prst="rect">
            <a:avLst/>
          </a:prstGeom>
        </p:spPr>
      </p:pic>
      <p:sp>
        <p:nvSpPr>
          <p:cNvPr id="3" name="TextBox 2">
            <a:extLst>
              <a:ext uri="{FF2B5EF4-FFF2-40B4-BE49-F238E27FC236}">
                <a16:creationId xmlns:a16="http://schemas.microsoft.com/office/drawing/2014/main" id="{CA9EFB0E-C536-3146-9B9A-C66EF29059F5}"/>
              </a:ext>
            </a:extLst>
          </p:cNvPr>
          <p:cNvSpPr txBox="1"/>
          <p:nvPr/>
        </p:nvSpPr>
        <p:spPr>
          <a:xfrm>
            <a:off x="7009811" y="254197"/>
            <a:ext cx="4722240" cy="830997"/>
          </a:xfrm>
          <a:prstGeom prst="rect">
            <a:avLst/>
          </a:prstGeom>
          <a:noFill/>
        </p:spPr>
        <p:txBody>
          <a:bodyPr wrap="square" rtlCol="0">
            <a:spAutoFit/>
          </a:bodyPr>
          <a:lstStyle/>
          <a:p>
            <a:r>
              <a:rPr lang="en-US" sz="2400" dirty="0"/>
              <a:t>Operationalization of “risk of bias” any one of the following</a:t>
            </a:r>
          </a:p>
        </p:txBody>
      </p:sp>
    </p:spTree>
    <p:extLst>
      <p:ext uri="{BB962C8B-B14F-4D97-AF65-F5344CB8AC3E}">
        <p14:creationId xmlns:p14="http://schemas.microsoft.com/office/powerpoint/2010/main" val="4162744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8AC785-BE3D-2640-B103-CBC84B64F6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408166" cy="3740727"/>
          </a:xfrm>
          <a:prstGeom prst="rect">
            <a:avLst/>
          </a:prstGeom>
        </p:spPr>
      </p:pic>
      <p:pic>
        <p:nvPicPr>
          <p:cNvPr id="7" name="Picture 6">
            <a:extLst>
              <a:ext uri="{FF2B5EF4-FFF2-40B4-BE49-F238E27FC236}">
                <a16:creationId xmlns:a16="http://schemas.microsoft.com/office/drawing/2014/main" id="{AD820727-6B64-4646-80FA-E629910C3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0385" y="3417190"/>
            <a:ext cx="6132287" cy="3440810"/>
          </a:xfrm>
          <a:prstGeom prst="rect">
            <a:avLst/>
          </a:prstGeom>
        </p:spPr>
      </p:pic>
      <p:sp>
        <p:nvSpPr>
          <p:cNvPr id="8" name="TextBox 7">
            <a:extLst>
              <a:ext uri="{FF2B5EF4-FFF2-40B4-BE49-F238E27FC236}">
                <a16:creationId xmlns:a16="http://schemas.microsoft.com/office/drawing/2014/main" id="{5971BE70-BCA9-5B40-B86B-19536D966E88}"/>
              </a:ext>
            </a:extLst>
          </p:cNvPr>
          <p:cNvSpPr txBox="1"/>
          <p:nvPr/>
        </p:nvSpPr>
        <p:spPr>
          <a:xfrm>
            <a:off x="6282629" y="872836"/>
            <a:ext cx="3304309" cy="707886"/>
          </a:xfrm>
          <a:prstGeom prst="rect">
            <a:avLst/>
          </a:prstGeom>
          <a:noFill/>
        </p:spPr>
        <p:txBody>
          <a:bodyPr wrap="square" rtlCol="0">
            <a:spAutoFit/>
          </a:bodyPr>
          <a:lstStyle/>
          <a:p>
            <a:r>
              <a:rPr lang="en-US" sz="4000" dirty="0"/>
              <a:t>&lt;-Logistic</a:t>
            </a:r>
          </a:p>
        </p:txBody>
      </p:sp>
      <p:sp>
        <p:nvSpPr>
          <p:cNvPr id="9" name="TextBox 8">
            <a:extLst>
              <a:ext uri="{FF2B5EF4-FFF2-40B4-BE49-F238E27FC236}">
                <a16:creationId xmlns:a16="http://schemas.microsoft.com/office/drawing/2014/main" id="{3083FC0F-8FDA-0A4C-9E0E-41140FF4ADD0}"/>
              </a:ext>
            </a:extLst>
          </p:cNvPr>
          <p:cNvSpPr txBox="1"/>
          <p:nvPr/>
        </p:nvSpPr>
        <p:spPr>
          <a:xfrm>
            <a:off x="3560619" y="4930031"/>
            <a:ext cx="2008908" cy="1323439"/>
          </a:xfrm>
          <a:prstGeom prst="rect">
            <a:avLst/>
          </a:prstGeom>
          <a:noFill/>
        </p:spPr>
        <p:txBody>
          <a:bodyPr wrap="square" rtlCol="0">
            <a:spAutoFit/>
          </a:bodyPr>
          <a:lstStyle/>
          <a:p>
            <a:r>
              <a:rPr lang="en-US" sz="4000" dirty="0"/>
              <a:t>Random forest -&gt;</a:t>
            </a:r>
          </a:p>
        </p:txBody>
      </p:sp>
      <p:sp>
        <p:nvSpPr>
          <p:cNvPr id="2" name="TextBox 1">
            <a:extLst>
              <a:ext uri="{FF2B5EF4-FFF2-40B4-BE49-F238E27FC236}">
                <a16:creationId xmlns:a16="http://schemas.microsoft.com/office/drawing/2014/main" id="{E8FC18EA-EF3E-5F40-B7C5-A52A4086B7CC}"/>
              </a:ext>
            </a:extLst>
          </p:cNvPr>
          <p:cNvSpPr txBox="1"/>
          <p:nvPr/>
        </p:nvSpPr>
        <p:spPr>
          <a:xfrm>
            <a:off x="8842239" y="272671"/>
            <a:ext cx="3190433" cy="1200329"/>
          </a:xfrm>
          <a:prstGeom prst="rect">
            <a:avLst/>
          </a:prstGeom>
          <a:noFill/>
        </p:spPr>
        <p:txBody>
          <a:bodyPr wrap="square" rtlCol="0">
            <a:spAutoFit/>
          </a:bodyPr>
          <a:lstStyle/>
          <a:p>
            <a:r>
              <a:rPr lang="en-US" sz="3600" dirty="0"/>
              <a:t>Looking for interpretations</a:t>
            </a:r>
          </a:p>
        </p:txBody>
      </p:sp>
    </p:spTree>
    <p:extLst>
      <p:ext uri="{BB962C8B-B14F-4D97-AF65-F5344CB8AC3E}">
        <p14:creationId xmlns:p14="http://schemas.microsoft.com/office/powerpoint/2010/main" val="190153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59D889-15B0-314C-B69F-62AD186AA2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11229"/>
            <a:ext cx="6475823" cy="4626864"/>
          </a:xfrm>
          <a:prstGeom prst="rect">
            <a:avLst/>
          </a:prstGeom>
        </p:spPr>
      </p:pic>
      <p:pic>
        <p:nvPicPr>
          <p:cNvPr id="5" name="Picture 4">
            <a:extLst>
              <a:ext uri="{FF2B5EF4-FFF2-40B4-BE49-F238E27FC236}">
                <a16:creationId xmlns:a16="http://schemas.microsoft.com/office/drawing/2014/main" id="{5BA1D19F-E260-2F49-B7DD-8CF37DD026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1428" y="1902669"/>
            <a:ext cx="6214634" cy="4443984"/>
          </a:xfrm>
          <a:prstGeom prst="rect">
            <a:avLst/>
          </a:prstGeom>
        </p:spPr>
      </p:pic>
      <p:sp>
        <p:nvSpPr>
          <p:cNvPr id="2" name="TextBox 1">
            <a:extLst>
              <a:ext uri="{FF2B5EF4-FFF2-40B4-BE49-F238E27FC236}">
                <a16:creationId xmlns:a16="http://schemas.microsoft.com/office/drawing/2014/main" id="{C9BFF077-8894-DE4A-8063-AFD7D042840B}"/>
              </a:ext>
            </a:extLst>
          </p:cNvPr>
          <p:cNvSpPr txBox="1"/>
          <p:nvPr/>
        </p:nvSpPr>
        <p:spPr>
          <a:xfrm>
            <a:off x="1075765" y="251012"/>
            <a:ext cx="9610164" cy="769441"/>
          </a:xfrm>
          <a:prstGeom prst="rect">
            <a:avLst/>
          </a:prstGeom>
          <a:noFill/>
        </p:spPr>
        <p:txBody>
          <a:bodyPr wrap="square" rtlCol="0">
            <a:spAutoFit/>
          </a:bodyPr>
          <a:lstStyle/>
          <a:p>
            <a:r>
              <a:rPr lang="en-US" sz="4400" dirty="0"/>
              <a:t>Random forest finds some nonlinearities</a:t>
            </a:r>
          </a:p>
        </p:txBody>
      </p:sp>
    </p:spTree>
    <p:extLst>
      <p:ext uri="{BB962C8B-B14F-4D97-AF65-F5344CB8AC3E}">
        <p14:creationId xmlns:p14="http://schemas.microsoft.com/office/powerpoint/2010/main" val="2296965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The SGPanel Procedure">
            <a:extLst>
              <a:ext uri="{FF2B5EF4-FFF2-40B4-BE49-F238E27FC236}">
                <a16:creationId xmlns:a16="http://schemas.microsoft.com/office/drawing/2014/main" id="{33BF30EE-30AC-4E50-A4C3-CE93F5761979}"/>
              </a:ext>
            </a:extLst>
          </p:cNvPr>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3812802" y="3530414"/>
            <a:ext cx="8379197" cy="314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2E61F6A6-6A24-4B15-B0C4-35399BB08ADF}"/>
              </a:ext>
            </a:extLst>
          </p:cNvPr>
          <p:cNvSpPr>
            <a:spLocks noGrp="1"/>
          </p:cNvSpPr>
          <p:nvPr>
            <p:ph idx="1"/>
          </p:nvPr>
        </p:nvSpPr>
        <p:spPr>
          <a:xfrm>
            <a:off x="208687" y="1729131"/>
            <a:ext cx="3425937" cy="4351338"/>
          </a:xfrm>
        </p:spPr>
        <p:txBody>
          <a:bodyPr>
            <a:normAutofit fontScale="77500" lnSpcReduction="20000"/>
          </a:bodyPr>
          <a:lstStyle/>
          <a:p>
            <a:r>
              <a:rPr lang="en-US" dirty="0"/>
              <a:t>Binary </a:t>
            </a:r>
          </a:p>
          <a:p>
            <a:pPr lvl="1"/>
            <a:r>
              <a:rPr lang="en-US" dirty="0"/>
              <a:t>Education/Employment: AUC = 0.80</a:t>
            </a:r>
          </a:p>
          <a:p>
            <a:pPr lvl="1"/>
            <a:r>
              <a:rPr lang="en-US" dirty="0"/>
              <a:t>Hospitalization: </a:t>
            </a:r>
          </a:p>
          <a:p>
            <a:pPr marL="457200" lvl="1" indent="0">
              <a:buNone/>
            </a:pPr>
            <a:r>
              <a:rPr lang="en-US" dirty="0"/>
              <a:t>    AUC = 0.69</a:t>
            </a:r>
          </a:p>
          <a:p>
            <a:r>
              <a:rPr lang="en-US" dirty="0"/>
              <a:t>Continuous – GAF functioning scores (0-100)</a:t>
            </a:r>
          </a:p>
          <a:p>
            <a:pPr lvl="1"/>
            <a:r>
              <a:rPr lang="en-US" dirty="0"/>
              <a:t>Social functioning: </a:t>
            </a:r>
          </a:p>
          <a:p>
            <a:pPr lvl="2"/>
            <a:r>
              <a:rPr lang="en-US" dirty="0"/>
              <a:t>R-square = 0.39, </a:t>
            </a:r>
          </a:p>
          <a:p>
            <a:pPr lvl="2"/>
            <a:r>
              <a:rPr lang="en-US" dirty="0"/>
              <a:t>mean ABS residual = 8.0</a:t>
            </a:r>
          </a:p>
          <a:p>
            <a:pPr lvl="1"/>
            <a:r>
              <a:rPr lang="en-US" dirty="0"/>
              <a:t>Occupational functioning:</a:t>
            </a:r>
          </a:p>
          <a:p>
            <a:pPr lvl="2"/>
            <a:r>
              <a:rPr lang="en-US" dirty="0"/>
              <a:t>R-square = 0.24, </a:t>
            </a:r>
          </a:p>
          <a:p>
            <a:pPr lvl="2"/>
            <a:r>
              <a:rPr lang="en-US" dirty="0"/>
              <a:t>mean ABS residual = 17.3</a:t>
            </a:r>
          </a:p>
          <a:p>
            <a:pPr lvl="1"/>
            <a:r>
              <a:rPr lang="en-US" dirty="0"/>
              <a:t>Symptom functioning: </a:t>
            </a:r>
          </a:p>
          <a:p>
            <a:pPr lvl="2"/>
            <a:r>
              <a:rPr lang="en-US" dirty="0"/>
              <a:t>R-square = 0.26, </a:t>
            </a:r>
          </a:p>
          <a:p>
            <a:pPr lvl="2"/>
            <a:r>
              <a:rPr lang="en-US" dirty="0"/>
              <a:t>mean ABS residual = 11.7</a:t>
            </a:r>
          </a:p>
          <a:p>
            <a:endParaRPr lang="en-US" dirty="0"/>
          </a:p>
        </p:txBody>
      </p:sp>
      <p:sp>
        <p:nvSpPr>
          <p:cNvPr id="8" name="Title 1">
            <a:extLst>
              <a:ext uri="{FF2B5EF4-FFF2-40B4-BE49-F238E27FC236}">
                <a16:creationId xmlns:a16="http://schemas.microsoft.com/office/drawing/2014/main" id="{7FCB3F63-623F-4DAA-892D-44D49EEF0BFC}"/>
              </a:ext>
            </a:extLst>
          </p:cNvPr>
          <p:cNvSpPr>
            <a:spLocks noGrp="1"/>
          </p:cNvSpPr>
          <p:nvPr>
            <p:ph type="title"/>
          </p:nvPr>
        </p:nvSpPr>
        <p:spPr>
          <a:xfrm>
            <a:off x="208687" y="153756"/>
            <a:ext cx="3425937" cy="1411275"/>
          </a:xfrm>
        </p:spPr>
        <p:txBody>
          <a:bodyPr>
            <a:noAutofit/>
          </a:bodyPr>
          <a:lstStyle/>
          <a:p>
            <a:r>
              <a:rPr lang="en-US" sz="2400" b="1" dirty="0"/>
              <a:t>Comparing predictive performance for different outcomes at 3-months</a:t>
            </a:r>
          </a:p>
        </p:txBody>
      </p:sp>
      <p:pic>
        <p:nvPicPr>
          <p:cNvPr id="10" name="Picture 9">
            <a:extLst>
              <a:ext uri="{FF2B5EF4-FFF2-40B4-BE49-F238E27FC236}">
                <a16:creationId xmlns:a16="http://schemas.microsoft.com/office/drawing/2014/main" id="{37F2FB07-9C9C-497F-91F3-CA09793B42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2801" y="331596"/>
            <a:ext cx="8157253" cy="3058970"/>
          </a:xfrm>
          <a:prstGeom prst="rect">
            <a:avLst/>
          </a:prstGeom>
        </p:spPr>
      </p:pic>
    </p:spTree>
    <p:extLst>
      <p:ext uri="{BB962C8B-B14F-4D97-AF65-F5344CB8AC3E}">
        <p14:creationId xmlns:p14="http://schemas.microsoft.com/office/powerpoint/2010/main" val="1986176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AE10-4A10-0D41-9C48-314BACD6EAEA}"/>
              </a:ext>
            </a:extLst>
          </p:cNvPr>
          <p:cNvSpPr>
            <a:spLocks noGrp="1"/>
          </p:cNvSpPr>
          <p:nvPr>
            <p:ph type="title"/>
          </p:nvPr>
        </p:nvSpPr>
        <p:spPr/>
        <p:txBody>
          <a:bodyPr/>
          <a:lstStyle/>
          <a:p>
            <a:r>
              <a:rPr lang="en-US" b="1" dirty="0"/>
              <a:t>Still to be done – questions of deployment</a:t>
            </a:r>
          </a:p>
        </p:txBody>
      </p:sp>
      <p:sp>
        <p:nvSpPr>
          <p:cNvPr id="3" name="Content Placeholder 2">
            <a:extLst>
              <a:ext uri="{FF2B5EF4-FFF2-40B4-BE49-F238E27FC236}">
                <a16:creationId xmlns:a16="http://schemas.microsoft.com/office/drawing/2014/main" id="{6CF0BAB4-38B6-4B40-892E-AD5FC8FABDC4}"/>
              </a:ext>
            </a:extLst>
          </p:cNvPr>
          <p:cNvSpPr>
            <a:spLocks noGrp="1"/>
          </p:cNvSpPr>
          <p:nvPr>
            <p:ph idx="1"/>
          </p:nvPr>
        </p:nvSpPr>
        <p:spPr/>
        <p:txBody>
          <a:bodyPr/>
          <a:lstStyle/>
          <a:p>
            <a:r>
              <a:rPr lang="en-US" dirty="0"/>
              <a:t>How good should prediction be before recommending taking different action?</a:t>
            </a:r>
          </a:p>
          <a:p>
            <a:r>
              <a:rPr lang="en-US" dirty="0"/>
              <a:t>What is best way to provide information to clinician, to patient?  Visualizations</a:t>
            </a:r>
          </a:p>
          <a:p>
            <a:r>
              <a:rPr lang="en-US" dirty="0"/>
              <a:t>How often should prediction models be updated (data streams)?</a:t>
            </a:r>
          </a:p>
          <a:p>
            <a:endParaRPr lang="en-US" dirty="0"/>
          </a:p>
        </p:txBody>
      </p:sp>
    </p:spTree>
    <p:extLst>
      <p:ext uri="{BB962C8B-B14F-4D97-AF65-F5344CB8AC3E}">
        <p14:creationId xmlns:p14="http://schemas.microsoft.com/office/powerpoint/2010/main" val="4190832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C5723-0049-A04E-A1D4-C30ABC6C02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2807" y="0"/>
            <a:ext cx="6403685" cy="6858000"/>
          </a:xfrm>
          <a:prstGeom prst="rect">
            <a:avLst/>
          </a:prstGeom>
        </p:spPr>
      </p:pic>
    </p:spTree>
    <p:extLst>
      <p:ext uri="{BB962C8B-B14F-4D97-AF65-F5344CB8AC3E}">
        <p14:creationId xmlns:p14="http://schemas.microsoft.com/office/powerpoint/2010/main" val="1376540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49347A-9D75-4B50-931C-5B3A334266B6}"/>
              </a:ext>
            </a:extLst>
          </p:cNvPr>
          <p:cNvSpPr txBox="1"/>
          <p:nvPr/>
        </p:nvSpPr>
        <p:spPr>
          <a:xfrm>
            <a:off x="838200" y="1722438"/>
            <a:ext cx="9950450" cy="4031873"/>
          </a:xfrm>
          <a:prstGeom prst="rect">
            <a:avLst/>
          </a:prstGeom>
          <a:noFill/>
        </p:spPr>
        <p:txBody>
          <a:bodyPr wrap="square" rtlCol="0">
            <a:spAutoFit/>
          </a:bodyPr>
          <a:lstStyle/>
          <a:p>
            <a:r>
              <a:rPr lang="en-US" sz="3200" dirty="0"/>
              <a:t>Mental Health Services and OTNY has embraced the idea of a Data Driven Learning Health Systems </a:t>
            </a:r>
          </a:p>
          <a:p>
            <a:endParaRPr lang="en-US" sz="3200" dirty="0"/>
          </a:p>
          <a:p>
            <a:r>
              <a:rPr lang="en-US" sz="3200" dirty="0"/>
              <a:t>Let’s look for more ways to bring together CU Department of Biomedical Informatics with NYSPI Mental Health Data Science</a:t>
            </a:r>
          </a:p>
          <a:p>
            <a:endParaRPr lang="en-US" sz="3200" dirty="0"/>
          </a:p>
          <a:p>
            <a:r>
              <a:rPr lang="en-US" sz="3200" b="1" dirty="0"/>
              <a:t>Contact: Melanie Wall at mmwall@columbia.edu</a:t>
            </a:r>
            <a:endParaRPr lang="en-US" sz="3200" dirty="0"/>
          </a:p>
        </p:txBody>
      </p:sp>
      <p:sp>
        <p:nvSpPr>
          <p:cNvPr id="5" name="Title 4">
            <a:extLst>
              <a:ext uri="{FF2B5EF4-FFF2-40B4-BE49-F238E27FC236}">
                <a16:creationId xmlns:a16="http://schemas.microsoft.com/office/drawing/2014/main" id="{B11F6A57-278A-439C-A64A-70F93A6377E8}"/>
              </a:ext>
            </a:extLst>
          </p:cNvPr>
          <p:cNvSpPr>
            <a:spLocks noGrp="1"/>
          </p:cNvSpPr>
          <p:nvPr>
            <p:ph type="title"/>
          </p:nvPr>
        </p:nvSpPr>
        <p:spPr/>
        <p:txBody>
          <a:bodyPr/>
          <a:lstStyle/>
          <a:p>
            <a:r>
              <a:rPr lang="en-US" b="1" dirty="0"/>
              <a:t>Final Thoughts</a:t>
            </a:r>
          </a:p>
        </p:txBody>
      </p:sp>
    </p:spTree>
    <p:extLst>
      <p:ext uri="{BB962C8B-B14F-4D97-AF65-F5344CB8AC3E}">
        <p14:creationId xmlns:p14="http://schemas.microsoft.com/office/powerpoint/2010/main" val="1791305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36F7-D009-4580-A3FD-38CEA57854EA}"/>
              </a:ext>
            </a:extLst>
          </p:cNvPr>
          <p:cNvSpPr>
            <a:spLocks noGrp="1"/>
          </p:cNvSpPr>
          <p:nvPr>
            <p:ph type="title"/>
          </p:nvPr>
        </p:nvSpPr>
        <p:spPr>
          <a:xfrm>
            <a:off x="983479" y="1222048"/>
            <a:ext cx="4383279" cy="1887241"/>
          </a:xfrm>
        </p:spPr>
        <p:txBody>
          <a:bodyPr>
            <a:normAutofit fontScale="90000"/>
          </a:bodyPr>
          <a:lstStyle/>
          <a:p>
            <a:r>
              <a:rPr lang="en-US" b="1" dirty="0"/>
              <a:t>New York State Psychiatric Institute</a:t>
            </a:r>
            <a:br>
              <a:rPr lang="en-US" b="1" dirty="0"/>
            </a:br>
            <a:r>
              <a:rPr lang="en-US" b="1" dirty="0"/>
              <a:t> </a:t>
            </a:r>
            <a:br>
              <a:rPr lang="en-US" b="1" dirty="0"/>
            </a:br>
            <a:r>
              <a:rPr lang="en-US" b="1" dirty="0"/>
              <a:t>12 research areas</a:t>
            </a:r>
          </a:p>
        </p:txBody>
      </p:sp>
      <p:pic>
        <p:nvPicPr>
          <p:cNvPr id="7" name="Picture 6">
            <a:extLst>
              <a:ext uri="{FF2B5EF4-FFF2-40B4-BE49-F238E27FC236}">
                <a16:creationId xmlns:a16="http://schemas.microsoft.com/office/drawing/2014/main" id="{580E63FF-538E-403F-9F40-8BDACFB26EB1}"/>
              </a:ext>
            </a:extLst>
          </p:cNvPr>
          <p:cNvPicPr>
            <a:picLocks noChangeAspect="1"/>
          </p:cNvPicPr>
          <p:nvPr/>
        </p:nvPicPr>
        <p:blipFill rotWithShape="1">
          <a:blip r:embed="rId2"/>
          <a:srcRect l="64626" t="20466" r="23668" b="32432"/>
          <a:stretch/>
        </p:blipFill>
        <p:spPr>
          <a:xfrm>
            <a:off x="5465748" y="318753"/>
            <a:ext cx="5742773" cy="6499307"/>
          </a:xfrm>
          <a:prstGeom prst="rect">
            <a:avLst/>
          </a:prstGeom>
        </p:spPr>
      </p:pic>
      <p:sp>
        <p:nvSpPr>
          <p:cNvPr id="9" name="Rectangle 8">
            <a:extLst>
              <a:ext uri="{FF2B5EF4-FFF2-40B4-BE49-F238E27FC236}">
                <a16:creationId xmlns:a16="http://schemas.microsoft.com/office/drawing/2014/main" id="{061CAF43-33D6-41BD-8721-8E7BC173B074}"/>
              </a:ext>
            </a:extLst>
          </p:cNvPr>
          <p:cNvSpPr/>
          <p:nvPr/>
        </p:nvSpPr>
        <p:spPr>
          <a:xfrm>
            <a:off x="5747285" y="3568406"/>
            <a:ext cx="3785787" cy="6241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5357111-0F42-4451-BA21-DA48B4DC378F}"/>
              </a:ext>
            </a:extLst>
          </p:cNvPr>
          <p:cNvSpPr/>
          <p:nvPr/>
        </p:nvSpPr>
        <p:spPr>
          <a:xfrm>
            <a:off x="5747285" y="5130506"/>
            <a:ext cx="3785787" cy="1073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72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E2F9-3E60-9848-8651-E632934214FF}"/>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F953289E-DD2E-6442-B0F4-150176C41D1B}"/>
              </a:ext>
            </a:extLst>
          </p:cNvPr>
          <p:cNvSpPr>
            <a:spLocks noGrp="1"/>
          </p:cNvSpPr>
          <p:nvPr>
            <p:ph idx="1"/>
          </p:nvPr>
        </p:nvSpPr>
        <p:spPr/>
        <p:txBody>
          <a:bodyPr/>
          <a:lstStyle/>
          <a:p>
            <a:r>
              <a:rPr lang="en-US" dirty="0"/>
              <a:t>Introduce OnTrack New York (OTNY) services for people with first episode of psychosis</a:t>
            </a:r>
          </a:p>
          <a:p>
            <a:r>
              <a:rPr lang="en-US" dirty="0"/>
              <a:t>What is a learning health system and what is the role of data science?</a:t>
            </a:r>
          </a:p>
          <a:p>
            <a:r>
              <a:rPr lang="en-US" dirty="0"/>
              <a:t>What are the problems with current predictive modeling?</a:t>
            </a:r>
          </a:p>
          <a:p>
            <a:r>
              <a:rPr lang="en-US" dirty="0"/>
              <a:t>An initial case example from OTNY - predicting functioning outcomes  from intake information for people with FEP entering </a:t>
            </a:r>
            <a:r>
              <a:rPr lang="en-US" dirty="0" err="1"/>
              <a:t>OnTrackNY</a:t>
            </a:r>
            <a:endParaRPr lang="en-US" dirty="0"/>
          </a:p>
          <a:p>
            <a:r>
              <a:rPr lang="en-US" dirty="0"/>
              <a:t>Where do we need to go next?</a:t>
            </a:r>
          </a:p>
          <a:p>
            <a:endParaRPr lang="en-US" dirty="0"/>
          </a:p>
        </p:txBody>
      </p:sp>
    </p:spTree>
    <p:extLst>
      <p:ext uri="{BB962C8B-B14F-4D97-AF65-F5344CB8AC3E}">
        <p14:creationId xmlns:p14="http://schemas.microsoft.com/office/powerpoint/2010/main" val="296106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B575-8B30-624B-B9B8-5945E14DC74B}"/>
              </a:ext>
            </a:extLst>
          </p:cNvPr>
          <p:cNvSpPr>
            <a:spLocks noGrp="1"/>
          </p:cNvSpPr>
          <p:nvPr>
            <p:ph type="title"/>
          </p:nvPr>
        </p:nvSpPr>
        <p:spPr>
          <a:xfrm>
            <a:off x="502298" y="682365"/>
            <a:ext cx="10515600" cy="1325563"/>
          </a:xfrm>
        </p:spPr>
        <p:txBody>
          <a:bodyPr>
            <a:normAutofit fontScale="90000"/>
          </a:bodyPr>
          <a:lstStyle/>
          <a:p>
            <a:r>
              <a:rPr lang="en-US" b="1" dirty="0" err="1">
                <a:latin typeface="+mn-lt"/>
              </a:rPr>
              <a:t>OnTrackNY</a:t>
            </a:r>
            <a:r>
              <a:rPr lang="en-US" b="1" dirty="0">
                <a:latin typeface="+mn-lt"/>
              </a:rPr>
              <a:t> Data Analytics </a:t>
            </a:r>
            <a:br>
              <a:rPr lang="en-US" b="1" dirty="0">
                <a:latin typeface="+mn-lt"/>
              </a:rPr>
            </a:br>
            <a:r>
              <a:rPr lang="en-US" dirty="0">
                <a:latin typeface="+mn-lt"/>
              </a:rPr>
              <a:t>Partnership between:</a:t>
            </a:r>
            <a:br>
              <a:rPr lang="en-US" dirty="0">
                <a:latin typeface="+mn-lt"/>
              </a:rPr>
            </a:br>
            <a:endParaRPr lang="en-US" dirty="0">
              <a:latin typeface="+mn-lt"/>
            </a:endParaRPr>
          </a:p>
        </p:txBody>
      </p:sp>
      <p:sp>
        <p:nvSpPr>
          <p:cNvPr id="3" name="Content Placeholder 2">
            <a:extLst>
              <a:ext uri="{FF2B5EF4-FFF2-40B4-BE49-F238E27FC236}">
                <a16:creationId xmlns:a16="http://schemas.microsoft.com/office/drawing/2014/main" id="{D91326B3-AAC2-8A43-87C5-10062102CC49}"/>
              </a:ext>
            </a:extLst>
          </p:cNvPr>
          <p:cNvSpPr>
            <a:spLocks noGrp="1"/>
          </p:cNvSpPr>
          <p:nvPr>
            <p:ph idx="1"/>
          </p:nvPr>
        </p:nvSpPr>
        <p:spPr>
          <a:xfrm>
            <a:off x="633658" y="4716753"/>
            <a:ext cx="4509796" cy="1878451"/>
          </a:xfrm>
        </p:spPr>
        <p:txBody>
          <a:bodyPr>
            <a:noAutofit/>
          </a:bodyPr>
          <a:lstStyle/>
          <a:p>
            <a:pPr marL="0" indent="0">
              <a:buNone/>
            </a:pPr>
            <a:r>
              <a:rPr lang="en-US" sz="2000" dirty="0"/>
              <a:t>Key contributors to current project</a:t>
            </a:r>
          </a:p>
          <a:p>
            <a:pPr>
              <a:lnSpc>
                <a:spcPts val="600"/>
              </a:lnSpc>
            </a:pPr>
            <a:r>
              <a:rPr lang="en-US" sz="2000" dirty="0"/>
              <a:t>Lisa Dixon</a:t>
            </a:r>
          </a:p>
          <a:p>
            <a:pPr>
              <a:lnSpc>
                <a:spcPts val="600"/>
              </a:lnSpc>
            </a:pPr>
            <a:r>
              <a:rPr lang="en-US" sz="2000" dirty="0"/>
              <a:t>Jennifer </a:t>
            </a:r>
            <a:r>
              <a:rPr lang="en-US" sz="2000" dirty="0" err="1"/>
              <a:t>Humensky</a:t>
            </a:r>
            <a:endParaRPr lang="en-US" sz="2000" dirty="0"/>
          </a:p>
          <a:p>
            <a:pPr>
              <a:lnSpc>
                <a:spcPts val="600"/>
              </a:lnSpc>
            </a:pPr>
            <a:r>
              <a:rPr lang="en-US" sz="2000" dirty="0"/>
              <a:t>Jenn </a:t>
            </a:r>
            <a:r>
              <a:rPr lang="en-US" sz="2000" dirty="0" err="1"/>
              <a:t>Scodes</a:t>
            </a:r>
            <a:endParaRPr lang="en-US" sz="2000" dirty="0"/>
          </a:p>
          <a:p>
            <a:pPr>
              <a:lnSpc>
                <a:spcPts val="600"/>
              </a:lnSpc>
            </a:pPr>
            <a:r>
              <a:rPr lang="en-US" sz="2000" dirty="0"/>
              <a:t>Cale </a:t>
            </a:r>
            <a:r>
              <a:rPr lang="en-US" sz="2000" dirty="0" err="1"/>
              <a:t>Basaraba</a:t>
            </a:r>
            <a:endParaRPr lang="en-US" sz="2000" dirty="0"/>
          </a:p>
          <a:p>
            <a:pPr>
              <a:lnSpc>
                <a:spcPts val="600"/>
              </a:lnSpc>
            </a:pPr>
            <a:r>
              <a:rPr lang="en-US" sz="2000" dirty="0"/>
              <a:t>Caleb Miles</a:t>
            </a:r>
          </a:p>
        </p:txBody>
      </p:sp>
      <p:pic>
        <p:nvPicPr>
          <p:cNvPr id="4" name="Picture 3">
            <a:extLst>
              <a:ext uri="{FF2B5EF4-FFF2-40B4-BE49-F238E27FC236}">
                <a16:creationId xmlns:a16="http://schemas.microsoft.com/office/drawing/2014/main" id="{86D8AB56-0B24-074B-B816-88E4FDB389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6336" y="4982547"/>
            <a:ext cx="5715664" cy="1612657"/>
          </a:xfrm>
          <a:prstGeom prst="rect">
            <a:avLst/>
          </a:prstGeom>
        </p:spPr>
      </p:pic>
      <p:sp>
        <p:nvSpPr>
          <p:cNvPr id="5" name="Content Placeholder 2">
            <a:extLst>
              <a:ext uri="{FF2B5EF4-FFF2-40B4-BE49-F238E27FC236}">
                <a16:creationId xmlns:a16="http://schemas.microsoft.com/office/drawing/2014/main" id="{DFE6A9F6-7A59-CD47-AA48-EE07EC151F6F}"/>
              </a:ext>
            </a:extLst>
          </p:cNvPr>
          <p:cNvSpPr txBox="1">
            <a:spLocks/>
          </p:cNvSpPr>
          <p:nvPr/>
        </p:nvSpPr>
        <p:spPr>
          <a:xfrm>
            <a:off x="987490" y="165578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Columbia University Mental Health Data Science </a:t>
            </a:r>
          </a:p>
          <a:p>
            <a:r>
              <a:rPr lang="en-US" dirty="0"/>
              <a:t>Columbia University Mental Health Services - Center for Practice Innovation</a:t>
            </a:r>
          </a:p>
          <a:p>
            <a:r>
              <a:rPr lang="en-US" dirty="0"/>
              <a:t>Nathan Kline Institute Data Coordinating Center</a:t>
            </a:r>
          </a:p>
          <a:p>
            <a:r>
              <a:rPr lang="en-US" dirty="0"/>
              <a:t>New York State Office of Mental Health - Office of Performance Measurement and Evaluation </a:t>
            </a:r>
            <a:br>
              <a:rPr lang="en-US" dirty="0"/>
            </a:br>
            <a:endParaRPr lang="en-US" dirty="0"/>
          </a:p>
        </p:txBody>
      </p:sp>
      <p:sp>
        <p:nvSpPr>
          <p:cNvPr id="6" name="Rectangle 5">
            <a:extLst>
              <a:ext uri="{FF2B5EF4-FFF2-40B4-BE49-F238E27FC236}">
                <a16:creationId xmlns:a16="http://schemas.microsoft.com/office/drawing/2014/main" id="{7ACDBB90-2DF0-D64D-99EE-17FCBBE6F313}"/>
              </a:ext>
            </a:extLst>
          </p:cNvPr>
          <p:cNvSpPr/>
          <p:nvPr/>
        </p:nvSpPr>
        <p:spPr>
          <a:xfrm>
            <a:off x="633658" y="6422730"/>
            <a:ext cx="8546654" cy="369332"/>
          </a:xfrm>
          <a:prstGeom prst="rect">
            <a:avLst/>
          </a:prstGeom>
        </p:spPr>
        <p:txBody>
          <a:bodyPr wrap="square">
            <a:spAutoFit/>
          </a:bodyPr>
          <a:lstStyle/>
          <a:p>
            <a:r>
              <a:rPr lang="sv-SE" dirty="0" err="1"/>
              <a:t>Funding</a:t>
            </a:r>
            <a:r>
              <a:rPr lang="sv-SE" dirty="0"/>
              <a:t>: EPINET R01 MH120597-01 </a:t>
            </a:r>
            <a:r>
              <a:rPr lang="en-US" dirty="0" err="1"/>
              <a:t>OnTrackNY's</a:t>
            </a:r>
            <a:r>
              <a:rPr lang="en-US" dirty="0"/>
              <a:t> Learning Healthcare System</a:t>
            </a:r>
          </a:p>
        </p:txBody>
      </p:sp>
    </p:spTree>
    <p:extLst>
      <p:ext uri="{BB962C8B-B14F-4D97-AF65-F5344CB8AC3E}">
        <p14:creationId xmlns:p14="http://schemas.microsoft.com/office/powerpoint/2010/main" val="242637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8CFB2D-8038-4343-919E-1CC96DF07862}"/>
              </a:ext>
            </a:extLst>
          </p:cNvPr>
          <p:cNvSpPr>
            <a:spLocks noGrp="1"/>
          </p:cNvSpPr>
          <p:nvPr>
            <p:ph idx="1"/>
          </p:nvPr>
        </p:nvSpPr>
        <p:spPr>
          <a:xfrm>
            <a:off x="838200" y="466165"/>
            <a:ext cx="10564906" cy="5710798"/>
          </a:xfrm>
        </p:spPr>
        <p:txBody>
          <a:bodyPr>
            <a:noAutofit/>
          </a:bodyPr>
          <a:lstStyle/>
          <a:p>
            <a:endParaRPr lang="en-US" sz="3600" dirty="0"/>
          </a:p>
          <a:p>
            <a:endParaRPr lang="en-US" sz="3600" dirty="0"/>
          </a:p>
          <a:p>
            <a:endParaRPr lang="en-US" sz="3600" dirty="0"/>
          </a:p>
          <a:p>
            <a:r>
              <a:rPr lang="en-US" sz="3600" dirty="0"/>
              <a:t>What is First Episode Psychosis (FEP)?</a:t>
            </a:r>
          </a:p>
          <a:p>
            <a:r>
              <a:rPr lang="en-US" sz="3600" dirty="0"/>
              <a:t>What is Coordinated Specialty Care (CSC)?</a:t>
            </a:r>
          </a:p>
          <a:p>
            <a:r>
              <a:rPr lang="en-US" sz="3600" dirty="0"/>
              <a:t>What is </a:t>
            </a:r>
            <a:r>
              <a:rPr lang="en-US" sz="3600" dirty="0" err="1"/>
              <a:t>OnTrack</a:t>
            </a:r>
            <a:r>
              <a:rPr lang="en-US" sz="3600" dirty="0"/>
              <a:t> NY?</a:t>
            </a:r>
          </a:p>
          <a:p>
            <a:pPr marL="0" indent="0">
              <a:buNone/>
            </a:pPr>
            <a:endParaRPr lang="en-US" sz="3600" dirty="0"/>
          </a:p>
          <a:p>
            <a:pPr marL="0" indent="0">
              <a:buNone/>
            </a:pPr>
            <a:br>
              <a:rPr lang="en-US" sz="3600" dirty="0"/>
            </a:br>
            <a:endParaRPr lang="en-US" sz="3600" dirty="0"/>
          </a:p>
        </p:txBody>
      </p:sp>
    </p:spTree>
    <p:extLst>
      <p:ext uri="{BB962C8B-B14F-4D97-AF65-F5344CB8AC3E}">
        <p14:creationId xmlns:p14="http://schemas.microsoft.com/office/powerpoint/2010/main" val="858854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FD52-1DD7-0A43-9D49-DB923F1AC385}"/>
              </a:ext>
            </a:extLst>
          </p:cNvPr>
          <p:cNvSpPr>
            <a:spLocks noGrp="1"/>
          </p:cNvSpPr>
          <p:nvPr>
            <p:ph type="title"/>
          </p:nvPr>
        </p:nvSpPr>
        <p:spPr>
          <a:xfrm>
            <a:off x="668981" y="0"/>
            <a:ext cx="10515600" cy="1325563"/>
          </a:xfrm>
        </p:spPr>
        <p:txBody>
          <a:bodyPr/>
          <a:lstStyle/>
          <a:p>
            <a:r>
              <a:rPr lang="en-US" b="1" dirty="0"/>
              <a:t>What is First Episode Psychosis?</a:t>
            </a:r>
          </a:p>
        </p:txBody>
      </p:sp>
      <p:sp>
        <p:nvSpPr>
          <p:cNvPr id="3" name="Content Placeholder 2">
            <a:extLst>
              <a:ext uri="{FF2B5EF4-FFF2-40B4-BE49-F238E27FC236}">
                <a16:creationId xmlns:a16="http://schemas.microsoft.com/office/drawing/2014/main" id="{7B549361-6CA0-B144-B8D8-75F88C85FC3B}"/>
              </a:ext>
            </a:extLst>
          </p:cNvPr>
          <p:cNvSpPr>
            <a:spLocks noGrp="1"/>
          </p:cNvSpPr>
          <p:nvPr>
            <p:ph idx="1"/>
          </p:nvPr>
        </p:nvSpPr>
        <p:spPr>
          <a:xfrm>
            <a:off x="668981" y="1075765"/>
            <a:ext cx="10660105" cy="4601136"/>
          </a:xfrm>
        </p:spPr>
        <p:txBody>
          <a:bodyPr>
            <a:normAutofit fontScale="92500" lnSpcReduction="20000"/>
          </a:bodyPr>
          <a:lstStyle/>
          <a:p>
            <a:r>
              <a:rPr lang="en-US" dirty="0"/>
              <a:t>Psychosis is a condition that affects the mind, where there has been some loss of contact with reality.  Symptoms include delusions (false beliefs) and hallucinations (seeing or hearing things that others do not see or hear). Other symptoms include incoherent or nonsense speech, and behavior that is inappropriate for the situation. </a:t>
            </a:r>
          </a:p>
          <a:p>
            <a:r>
              <a:rPr lang="en-US" dirty="0"/>
              <a:t>When someone becomes ill in this way it is called a </a:t>
            </a:r>
            <a:r>
              <a:rPr lang="en-US" b="1" dirty="0"/>
              <a:t>psychotic episode  </a:t>
            </a:r>
          </a:p>
          <a:p>
            <a:r>
              <a:rPr lang="en-US" dirty="0"/>
              <a:t>Psychosis is seen in several psychotic disorders including schizophrenia, schizophrenia spectrum disorders, bipolar disorder.</a:t>
            </a:r>
          </a:p>
          <a:p>
            <a:r>
              <a:rPr lang="en-US" dirty="0"/>
              <a:t>In people ultimately diagnosed with schizophrenia or bipolar disorder, the </a:t>
            </a:r>
            <a:r>
              <a:rPr lang="en-US" b="1" u="sng" dirty="0"/>
              <a:t>first episode of psychosis</a:t>
            </a:r>
            <a:r>
              <a:rPr lang="en-US" u="sng" dirty="0"/>
              <a:t> </a:t>
            </a:r>
            <a:r>
              <a:rPr lang="en-US" dirty="0"/>
              <a:t>most commonly occurs between the ages of 15 to 30 years. </a:t>
            </a:r>
          </a:p>
          <a:p>
            <a:r>
              <a:rPr lang="en-US" dirty="0"/>
              <a:t>Identifying a person with a psychotic disorder early, i.e. soon after their first episode, and connecting them with care can lead to better outcomes </a:t>
            </a:r>
          </a:p>
          <a:p>
            <a:endParaRPr lang="en-US" dirty="0"/>
          </a:p>
          <a:p>
            <a:endParaRPr lang="en-US" dirty="0"/>
          </a:p>
          <a:p>
            <a:endParaRPr lang="en-US" dirty="0"/>
          </a:p>
        </p:txBody>
      </p:sp>
      <p:sp>
        <p:nvSpPr>
          <p:cNvPr id="4" name="Rectangle 3">
            <a:extLst>
              <a:ext uri="{FF2B5EF4-FFF2-40B4-BE49-F238E27FC236}">
                <a16:creationId xmlns:a16="http://schemas.microsoft.com/office/drawing/2014/main" id="{F7402735-2D42-C046-817C-6401F673CB04}"/>
              </a:ext>
            </a:extLst>
          </p:cNvPr>
          <p:cNvSpPr/>
          <p:nvPr/>
        </p:nvSpPr>
        <p:spPr>
          <a:xfrm>
            <a:off x="190500" y="6103035"/>
            <a:ext cx="12687300" cy="646331"/>
          </a:xfrm>
          <a:prstGeom prst="rect">
            <a:avLst/>
          </a:prstGeom>
        </p:spPr>
        <p:txBody>
          <a:bodyPr wrap="square">
            <a:spAutoFit/>
          </a:bodyPr>
          <a:lstStyle/>
          <a:p>
            <a:r>
              <a:rPr lang="en-US" dirty="0"/>
              <a:t>Credit </a:t>
            </a:r>
            <a:r>
              <a:rPr lang="en-US" dirty="0">
                <a:hlinkClick r:id="rId2"/>
              </a:rPr>
              <a:t>https://www.nimh.nih.gov/health/topics/schizophrenia/raise/what-is-psychosis.shtml</a:t>
            </a:r>
            <a:endParaRPr lang="en-US" dirty="0"/>
          </a:p>
          <a:p>
            <a:endParaRPr lang="en-US" dirty="0"/>
          </a:p>
        </p:txBody>
      </p:sp>
      <p:sp>
        <p:nvSpPr>
          <p:cNvPr id="5" name="Rectangle 4">
            <a:extLst>
              <a:ext uri="{FF2B5EF4-FFF2-40B4-BE49-F238E27FC236}">
                <a16:creationId xmlns:a16="http://schemas.microsoft.com/office/drawing/2014/main" id="{C43D7603-BD86-A24C-88A5-BF5A5F7C0575}"/>
              </a:ext>
            </a:extLst>
          </p:cNvPr>
          <p:cNvSpPr/>
          <p:nvPr/>
        </p:nvSpPr>
        <p:spPr>
          <a:xfrm>
            <a:off x="1710381" y="6403438"/>
            <a:ext cx="8432800" cy="369332"/>
          </a:xfrm>
          <a:prstGeom prst="rect">
            <a:avLst/>
          </a:prstGeom>
        </p:spPr>
        <p:txBody>
          <a:bodyPr wrap="square">
            <a:spAutoFit/>
          </a:bodyPr>
          <a:lstStyle/>
          <a:p>
            <a:r>
              <a:rPr lang="en-US" dirty="0"/>
              <a:t>https://</a:t>
            </a:r>
            <a:r>
              <a:rPr lang="en-US" dirty="0" err="1"/>
              <a:t>www.mentalhealth.com</a:t>
            </a:r>
            <a:r>
              <a:rPr lang="en-US" dirty="0"/>
              <a:t>/home/dx/</a:t>
            </a:r>
            <a:r>
              <a:rPr lang="en-US" dirty="0" err="1"/>
              <a:t>schizophrenia.html#diagnosis</a:t>
            </a:r>
            <a:endParaRPr lang="en-US" dirty="0"/>
          </a:p>
        </p:txBody>
      </p:sp>
    </p:spTree>
    <p:extLst>
      <p:ext uri="{BB962C8B-B14F-4D97-AF65-F5344CB8AC3E}">
        <p14:creationId xmlns:p14="http://schemas.microsoft.com/office/powerpoint/2010/main" val="910022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2082</TotalTime>
  <Words>2469</Words>
  <Application>Microsoft Office PowerPoint</Application>
  <PresentationFormat>Widescreen</PresentationFormat>
  <Paragraphs>424</Paragraphs>
  <Slides>47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ArialMT</vt:lpstr>
      <vt:lpstr>Calibri</vt:lpstr>
      <vt:lpstr>Calibri Light</vt:lpstr>
      <vt:lpstr>GuardianSansGR</vt:lpstr>
      <vt:lpstr>Helvetica Neue</vt:lpstr>
      <vt:lpstr>Open Sans</vt:lpstr>
      <vt:lpstr>Times New Roman</vt:lpstr>
      <vt:lpstr>Office Theme</vt:lpstr>
      <vt:lpstr>Predicting service use and functioning for people with first episode psychosis in coordinated specialty care </vt:lpstr>
      <vt:lpstr>New York State Psychiatric Institute and  Columbia University Department of Psychiatry</vt:lpstr>
      <vt:lpstr>New York State Psychiatric Institute   12 research areas</vt:lpstr>
      <vt:lpstr>PowerPoint Presentation</vt:lpstr>
      <vt:lpstr>New York State Psychiatric Institute   12 research areas</vt:lpstr>
      <vt:lpstr>Outline </vt:lpstr>
      <vt:lpstr>OnTrackNY Data Analytics  Partnership between: </vt:lpstr>
      <vt:lpstr>PowerPoint Presentation</vt:lpstr>
      <vt:lpstr>What is First Episode Psychosis?</vt:lpstr>
      <vt:lpstr>PowerPoint Presentation</vt:lpstr>
      <vt:lpstr>PowerPoint Presentation</vt:lpstr>
      <vt:lpstr>Evidence for Coordinated specialty care (CSC)</vt:lpstr>
      <vt:lpstr>PowerPoint Presentation</vt:lpstr>
      <vt:lpstr>PowerPoint Presentation</vt:lpstr>
      <vt:lpstr>PowerPoint Presentation</vt:lpstr>
      <vt:lpstr>PowerPoint Presentation</vt:lpstr>
      <vt:lpstr>PowerPoint Presentation</vt:lpstr>
      <vt:lpstr>OnTrackNY Data Collection </vt:lpstr>
      <vt:lpstr>What is a learning health system?</vt:lpstr>
      <vt:lpstr>What can data science do here?</vt:lpstr>
      <vt:lpstr>PowerPoint Presentation</vt:lpstr>
      <vt:lpstr>PowerPoint Presentation</vt:lpstr>
      <vt:lpstr>Machine learning has entered as a useful tool for prediction in the presence of Big Data</vt:lpstr>
      <vt:lpstr>3 problems with current state of predictive modeling in health applications</vt:lpstr>
      <vt:lpstr>Problem #1 Overfitting is potentially a big problem   </vt:lpstr>
      <vt:lpstr>PowerPoint Presentation</vt:lpstr>
      <vt:lpstr>Training, Cross-validation, and Testing for Supervised ML Prediction models</vt:lpstr>
      <vt:lpstr>PowerPoint Presentation</vt:lpstr>
      <vt:lpstr>PowerPoint Presentation</vt:lpstr>
      <vt:lpstr>PowerPoint Presentation</vt:lpstr>
      <vt:lpstr>Problem #3 Interpretations</vt:lpstr>
      <vt:lpstr>Things to consider with predictive modeling for learning health care system</vt:lpstr>
      <vt:lpstr>An initial test case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predictive performance for different outcomes at 3-months</vt:lpstr>
      <vt:lpstr>Still to be done – questions of deployment</vt:lpstr>
      <vt:lpstr>PowerPoint Presentation</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Wall, Melanie (NYSPI)</cp:lastModifiedBy>
  <cp:revision>281</cp:revision>
  <dcterms:created xsi:type="dcterms:W3CDTF">2019-03-20T08:40:57Z</dcterms:created>
  <dcterms:modified xsi:type="dcterms:W3CDTF">2020-03-02T16:09:17Z</dcterms:modified>
</cp:coreProperties>
</file>